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00" r:id="rId3"/>
    <p:sldId id="260" r:id="rId4"/>
    <p:sldId id="329" r:id="rId5"/>
    <p:sldId id="259" r:id="rId6"/>
    <p:sldId id="262" r:id="rId7"/>
    <p:sldId id="335" r:id="rId8"/>
    <p:sldId id="331" r:id="rId9"/>
    <p:sldId id="302" r:id="rId10"/>
    <p:sldId id="332" r:id="rId11"/>
    <p:sldId id="298" r:id="rId12"/>
    <p:sldId id="271" r:id="rId13"/>
    <p:sldId id="347" r:id="rId14"/>
    <p:sldId id="345" r:id="rId15"/>
    <p:sldId id="346" r:id="rId16"/>
    <p:sldId id="272" r:id="rId17"/>
    <p:sldId id="340" r:id="rId18"/>
    <p:sldId id="342" r:id="rId19"/>
    <p:sldId id="350" r:id="rId20"/>
    <p:sldId id="351" r:id="rId21"/>
    <p:sldId id="343" r:id="rId22"/>
    <p:sldId id="349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1"/>
    <p:restoredTop sz="82562"/>
  </p:normalViewPr>
  <p:slideViewPr>
    <p:cSldViewPr snapToGrid="0" snapToObjects="1">
      <p:cViewPr>
        <p:scale>
          <a:sx n="65" d="100"/>
          <a:sy n="65" d="100"/>
        </p:scale>
        <p:origin x="4232" y="2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80F82-91ED-F14C-8257-72AB494C5401}" type="datetimeFigureOut">
              <a:rPr lang="en-US" smtClean="0"/>
              <a:t>8/7/17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147BD-A980-B74D-AE89-241A2B008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4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0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5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50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05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5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83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23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13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9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8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4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5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3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5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06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8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147BD-A980-B74D-AE89-241A2B008A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8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6EA7B-7C2F-CB49-9D3F-4FC8D35E35F2}" type="datetime1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021CC-CB52-534F-BCEC-91D330C31A68}" type="datetime1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2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3149-9ECC-7A42-997A-E1B6A9429C11}" type="datetime1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2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32C-50C1-4542-8690-8412D238DD76}" type="datetime1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76E7-2491-BB4E-AC8C-F27FD4D10A8F}" type="datetime1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6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9D8E-C1AE-A941-B9E2-8CB0ED5578EA}" type="datetime1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7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9721F-6ED3-1A4B-9EA2-2089EC4068ED}" type="datetime1">
              <a:rPr lang="en-US" smtClean="0"/>
              <a:t>8/7/17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4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E873-9208-AA46-98AA-849E31854BAF}" type="datetime1">
              <a:rPr lang="en-US" smtClean="0"/>
              <a:t>8/7/17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6D06-8781-9B4F-95D2-DD617E40463F}" type="datetime1">
              <a:rPr lang="en-US" smtClean="0"/>
              <a:t>8/7/17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B6CF-2F6B-1243-A6FB-59CCE3637750}" type="datetime1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7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E8C6-19ED-D14D-A7D9-44ABAE17DBBF}" type="datetime1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4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A480-3AE7-1D48-84A3-24707FE977B1}" type="datetime1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425D1-E113-D844-9246-F86A1888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9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39.tiff"/><Relationship Id="rId7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tiff"/><Relationship Id="rId1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41.tiff"/><Relationship Id="rId8" Type="http://schemas.openxmlformats.org/officeDocument/2006/relationships/image" Target="../media/image32.tiff"/><Relationship Id="rId9" Type="http://schemas.openxmlformats.org/officeDocument/2006/relationships/image" Target="../media/image42.tiff"/><Relationship Id="rId10" Type="http://schemas.openxmlformats.org/officeDocument/2006/relationships/image" Target="../media/image4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6" Type="http://schemas.openxmlformats.org/officeDocument/2006/relationships/image" Target="../media/image52.tiff"/><Relationship Id="rId7" Type="http://schemas.openxmlformats.org/officeDocument/2006/relationships/image" Target="../media/image53.tiff"/><Relationship Id="rId8" Type="http://schemas.openxmlformats.org/officeDocument/2006/relationships/image" Target="../media/image54.tiff"/><Relationship Id="rId9" Type="http://schemas.openxmlformats.org/officeDocument/2006/relationships/image" Target="../media/image55.tiff"/><Relationship Id="rId10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5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58.png"/><Relationship Id="rId6" Type="http://schemas.openxmlformats.org/officeDocument/2006/relationships/image" Target="../media/image59.tif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60.png"/><Relationship Id="rId6" Type="http://schemas.openxmlformats.org/officeDocument/2006/relationships/image" Target="../media/image61.tiff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62.png"/><Relationship Id="rId6" Type="http://schemas.openxmlformats.org/officeDocument/2006/relationships/image" Target="../media/image63.tiff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5" Type="http://schemas.openxmlformats.org/officeDocument/2006/relationships/image" Target="../media/image65.tiff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69.tiff"/><Relationship Id="rId5" Type="http://schemas.openxmlformats.org/officeDocument/2006/relationships/image" Target="../media/image18.tiff"/><Relationship Id="rId6" Type="http://schemas.openxmlformats.org/officeDocument/2006/relationships/image" Target="../media/image70.tiff"/><Relationship Id="rId7" Type="http://schemas.openxmlformats.org/officeDocument/2006/relationships/hyperlink" Target="http://netdissect.csail.mit.edu/" TargetMode="External"/><Relationship Id="rId8" Type="http://schemas.openxmlformats.org/officeDocument/2006/relationships/image" Target="../media/image31.tiff"/><Relationship Id="rId9" Type="http://schemas.openxmlformats.org/officeDocument/2006/relationships/image" Target="../media/image37.tiff"/><Relationship Id="rId10" Type="http://schemas.openxmlformats.org/officeDocument/2006/relationships/image" Target="../media/image33.tiff"/><Relationship Id="rId11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tiff"/><Relationship Id="rId6" Type="http://schemas.openxmlformats.org/officeDocument/2006/relationships/image" Target="../media/image13.png"/><Relationship Id="rId7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8" Type="http://schemas.openxmlformats.org/officeDocument/2006/relationships/image" Target="../media/image19.tiff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6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371" y="1241083"/>
            <a:ext cx="11858171" cy="1734675"/>
          </a:xfrm>
        </p:spPr>
        <p:txBody>
          <a:bodyPr>
            <a:noAutofit/>
          </a:bodyPr>
          <a:lstStyle/>
          <a:p>
            <a:r>
              <a:rPr lang="en-US" sz="3600" dirty="0" smtClean="0"/>
              <a:t>Network Dissection:</a:t>
            </a:r>
            <a:br>
              <a:rPr lang="en-US" sz="3600" dirty="0" smtClean="0"/>
            </a:br>
            <a:r>
              <a:rPr lang="en-US" sz="3600" dirty="0" smtClean="0"/>
              <a:t>Quantifying Interpretability of Deep Visual Representations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456" y="3150784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err="1" smtClean="0"/>
              <a:t>Bolei</a:t>
            </a:r>
            <a:r>
              <a:rPr lang="en-US" dirty="0" smtClean="0"/>
              <a:t> Zhou*</a:t>
            </a:r>
          </a:p>
          <a:p>
            <a:r>
              <a:rPr lang="en-US" dirty="0" smtClean="0"/>
              <a:t>MIT</a:t>
            </a:r>
          </a:p>
          <a:p>
            <a:r>
              <a:rPr lang="en-US" dirty="0" smtClean="0"/>
              <a:t>Joint work with David </a:t>
            </a:r>
            <a:r>
              <a:rPr lang="en-US" dirty="0" err="1" smtClean="0"/>
              <a:t>Bau</a:t>
            </a:r>
            <a:r>
              <a:rPr lang="en-US" dirty="0" smtClean="0"/>
              <a:t>*, Aditya </a:t>
            </a:r>
            <a:r>
              <a:rPr lang="en-US" dirty="0" err="1" smtClean="0"/>
              <a:t>Khosla</a:t>
            </a:r>
            <a:r>
              <a:rPr lang="en-US" dirty="0" smtClean="0"/>
              <a:t>, Aude </a:t>
            </a:r>
            <a:r>
              <a:rPr lang="en-US" dirty="0" err="1" smtClean="0"/>
              <a:t>Oliva</a:t>
            </a:r>
            <a:r>
              <a:rPr lang="en-US" dirty="0" smtClean="0"/>
              <a:t>, Antonio </a:t>
            </a:r>
            <a:r>
              <a:rPr lang="en-US" dirty="0" err="1" smtClean="0"/>
              <a:t>Torralba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441" y="4868761"/>
            <a:ext cx="1670151" cy="1670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904" y="4868761"/>
            <a:ext cx="1705635" cy="1705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19" y="4884418"/>
            <a:ext cx="1674320" cy="16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563" y="4912504"/>
            <a:ext cx="1661892" cy="1661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879" y="-8857"/>
            <a:ext cx="2463784" cy="1509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0156" y="4374572"/>
            <a:ext cx="29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Indicates equal contribution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425D1-E113-D844-9246-F86A188872A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007" y="41569"/>
            <a:ext cx="8166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conv5 unit </a:t>
            </a:r>
            <a:r>
              <a:rPr lang="en-US" sz="3200" dirty="0" smtClean="0"/>
              <a:t>144	mountain </a:t>
            </a:r>
            <a:r>
              <a:rPr lang="en-US" sz="3200" dirty="0"/>
              <a:t>(</a:t>
            </a:r>
            <a:r>
              <a:rPr lang="en-US" sz="3200" dirty="0" smtClean="0"/>
              <a:t>object)	</a:t>
            </a:r>
            <a:r>
              <a:rPr lang="en-US" sz="3200" dirty="0" err="1" smtClean="0"/>
              <a:t>IoU</a:t>
            </a:r>
            <a:r>
              <a:rPr lang="en-US" sz="3200" dirty="0" smtClean="0"/>
              <a:t>=0.13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0" y="2114222"/>
            <a:ext cx="9332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conv5 unit </a:t>
            </a:r>
            <a:r>
              <a:rPr lang="en-US" sz="3200" dirty="0" smtClean="0"/>
              <a:t>200	mountain </a:t>
            </a:r>
            <a:r>
              <a:rPr lang="en-US" sz="3200" dirty="0"/>
              <a:t>(</a:t>
            </a:r>
            <a:r>
              <a:rPr lang="en-US" sz="3200" dirty="0" smtClean="0"/>
              <a:t>object)	</a:t>
            </a:r>
            <a:r>
              <a:rPr lang="en-US" sz="3200" dirty="0" err="1" smtClean="0"/>
              <a:t>IoU</a:t>
            </a:r>
            <a:r>
              <a:rPr lang="en-US" sz="3200" dirty="0" smtClean="0"/>
              <a:t>=0.11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866"/>
            <a:ext cx="12192000" cy="1549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86082"/>
            <a:ext cx="12192000" cy="15510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8515" y="4305606"/>
            <a:ext cx="11973485" cy="2450594"/>
            <a:chOff x="363658" y="6733512"/>
            <a:chExt cx="11973485" cy="24505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658" y="6733512"/>
              <a:ext cx="11844537" cy="24505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15642" y="6757675"/>
              <a:ext cx="11421501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300" b="1" dirty="0" smtClean="0"/>
                <a:t>Histogram of object detectors: </a:t>
              </a:r>
              <a:r>
                <a:rPr lang="en-US" sz="2300" dirty="0" smtClean="0"/>
                <a:t>Detector:81/256,  Unique Detector:40 (Units with </a:t>
              </a:r>
              <a:r>
                <a:rPr lang="en-US" sz="2300" dirty="0" err="1" smtClean="0"/>
                <a:t>IoU</a:t>
              </a:r>
              <a:r>
                <a:rPr lang="en-US" sz="2300" dirty="0" smtClean="0"/>
                <a:t>&gt;0.04)</a:t>
              </a:r>
              <a:endParaRPr lang="en-US" sz="2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86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13" y="1074697"/>
            <a:ext cx="8902655" cy="1841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940" y="4867991"/>
            <a:ext cx="8720225" cy="1692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405" y="3195284"/>
            <a:ext cx="5053595" cy="1619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358" y="3183429"/>
            <a:ext cx="4095115" cy="15162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95" y="1527676"/>
            <a:ext cx="2999984" cy="479051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195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Dissection Report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786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9" y="1115693"/>
            <a:ext cx="1344507" cy="21187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8130" y="710778"/>
            <a:ext cx="937946" cy="381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/>
              <a:t>AlexNet</a:t>
            </a:r>
            <a:endParaRPr lang="en-US" sz="24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391579" y="-151039"/>
            <a:ext cx="4513030" cy="6858000"/>
            <a:chOff x="1391579" y="-151039"/>
            <a:chExt cx="4513030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1599378" y="742008"/>
              <a:ext cx="1299580" cy="5230115"/>
              <a:chOff x="4044568" y="1027550"/>
              <a:chExt cx="1299580" cy="523011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4568" y="1423452"/>
                <a:ext cx="1299580" cy="4834213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334566" y="1027550"/>
                <a:ext cx="7436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 smtClean="0"/>
                  <a:t>VGG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121732" y="763896"/>
              <a:ext cx="1607279" cy="5162397"/>
              <a:chOff x="6869063" y="1081464"/>
              <a:chExt cx="1607279" cy="516239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 flipV="1">
                <a:off x="5163443" y="3115268"/>
                <a:ext cx="4834213" cy="1422974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892190" y="1081464"/>
                <a:ext cx="15841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 err="1" smtClean="0"/>
                  <a:t>GoogLeNet</a:t>
                </a:r>
                <a:endParaRPr lang="en-US" sz="2400" dirty="0" smtClean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830662" y="-151039"/>
              <a:ext cx="1073947" cy="6858000"/>
              <a:chOff x="9706094" y="115142"/>
              <a:chExt cx="1073947" cy="68580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20749" y="115142"/>
                <a:ext cx="528251" cy="68580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9706094" y="1032134"/>
                <a:ext cx="107394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 err="1" smtClean="0"/>
                  <a:t>ResNet</a:t>
                </a:r>
                <a:endParaRPr lang="en-US" sz="2400" dirty="0" smtClean="0"/>
              </a:p>
              <a:p>
                <a:pPr algn="ctr"/>
                <a:endParaRPr lang="en-US" sz="24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391579" y="237152"/>
              <a:ext cx="2408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/>
                <a:t>Architectures</a:t>
              </a:r>
              <a:endParaRPr lang="en-US" sz="3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51161" y="258806"/>
            <a:ext cx="3683408" cy="2482257"/>
            <a:chOff x="7251161" y="186236"/>
            <a:chExt cx="3683408" cy="24822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8985" y="915354"/>
              <a:ext cx="3136820" cy="45877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9152" y="1613654"/>
              <a:ext cx="3635417" cy="105483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251161" y="186236"/>
              <a:ext cx="36135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Supervised Learning</a:t>
              </a:r>
              <a:endParaRPr lang="en-US" sz="3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60911" y="2983131"/>
            <a:ext cx="6016575" cy="3650983"/>
            <a:chOff x="6160911" y="2983131"/>
            <a:chExt cx="6016575" cy="3650983"/>
          </a:xfrm>
        </p:grpSpPr>
        <p:sp>
          <p:nvSpPr>
            <p:cNvPr id="29" name="TextBox 28"/>
            <p:cNvSpPr txBox="1"/>
            <p:nvPr/>
          </p:nvSpPr>
          <p:spPr>
            <a:xfrm>
              <a:off x="6975344" y="2983131"/>
              <a:ext cx="43615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Self-Supervised Learning</a:t>
              </a:r>
              <a:endParaRPr lang="en-US" sz="3200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160911" y="3654841"/>
              <a:ext cx="3022725" cy="1054523"/>
              <a:chOff x="6160911" y="3654841"/>
              <a:chExt cx="3022725" cy="1054523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8174" y="3654841"/>
                <a:ext cx="3015462" cy="845716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6160911" y="4500557"/>
                <a:ext cx="1561424" cy="2088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latin typeface=""/>
                  </a:rPr>
                  <a:t>Context prediction, ICCV’15</a:t>
                </a:r>
                <a:endParaRPr lang="en-US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9427306" y="3625422"/>
              <a:ext cx="2750180" cy="1126664"/>
              <a:chOff x="9427306" y="3625422"/>
              <a:chExt cx="2750180" cy="112666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36427" y="3625422"/>
                <a:ext cx="2641059" cy="937004"/>
              </a:xfrm>
              <a:prstGeom prst="rect">
                <a:avLst/>
              </a:prstGeom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9427306" y="4543279"/>
                <a:ext cx="1416115" cy="2088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"/>
                  </a:rPr>
                  <a:t>Solving puzzle, ECCV’16</a:t>
                </a:r>
                <a:endParaRPr lang="en-US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296498" y="4923636"/>
              <a:ext cx="2480166" cy="1710478"/>
              <a:chOff x="6296498" y="4923636"/>
              <a:chExt cx="2480166" cy="1710478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99230" y="4923636"/>
                <a:ext cx="1501090" cy="1205053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6296498" y="6264782"/>
                <a:ext cx="24801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"/>
                  </a:rPr>
                  <a:t>Colorization, ECCV’16</a:t>
                </a:r>
                <a:endParaRPr lang="en-US" dirty="0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9204519" y="5095396"/>
              <a:ext cx="2149281" cy="1395592"/>
              <a:chOff x="9204519" y="5095396"/>
              <a:chExt cx="2149281" cy="139559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23897" y="5095396"/>
                <a:ext cx="1429903" cy="1149094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9204519" y="6264781"/>
                <a:ext cx="1501286" cy="226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Audio prediction, ECCV’16</a:t>
                </a:r>
                <a:endParaRPr lang="en-US" sz="2000" dirty="0"/>
              </a:p>
            </p:txBody>
          </p:sp>
        </p:grpSp>
      </p:grpSp>
      <p:sp>
        <p:nvSpPr>
          <p:cNvPr id="42" name="Slide Number Placeholder 10"/>
          <p:cNvSpPr txBox="1">
            <a:spLocks/>
          </p:cNvSpPr>
          <p:nvPr/>
        </p:nvSpPr>
        <p:spPr>
          <a:xfrm>
            <a:off x="13085103" y="7389245"/>
            <a:ext cx="1412885" cy="2064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425D1-E113-D844-9246-F86A188872A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5" y="95998"/>
            <a:ext cx="11366390" cy="6762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8058" y="3810475"/>
            <a:ext cx="1605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ImageNet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944144" y="3388853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3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1" y="0"/>
            <a:ext cx="114743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4286" y="4572000"/>
            <a:ext cx="5580785" cy="66765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2181" y="4131003"/>
            <a:ext cx="3716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Self-supervised </a:t>
            </a:r>
            <a:r>
              <a:rPr lang="en-US" sz="2800" dirty="0" err="1" smtClean="0">
                <a:solidFill>
                  <a:srgbClr val="FF0000"/>
                </a:solidFill>
              </a:rPr>
              <a:t>AlexNet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45830" y="3821299"/>
            <a:ext cx="1030513" cy="1418358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0937" y="3331500"/>
            <a:ext cx="304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Supervised </a:t>
            </a:r>
            <a:r>
              <a:rPr lang="en-US" sz="2800" dirty="0" err="1" smtClean="0">
                <a:solidFill>
                  <a:schemeClr val="accent6"/>
                </a:solidFill>
              </a:rPr>
              <a:t>AlexNet</a:t>
            </a:r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91" y="29028"/>
            <a:ext cx="115479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14286" y="4572000"/>
            <a:ext cx="5580785" cy="66765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2181" y="4131003"/>
            <a:ext cx="3716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Self-supervised </a:t>
            </a:r>
            <a:r>
              <a:rPr lang="en-US" sz="2800" dirty="0" err="1" smtClean="0">
                <a:solidFill>
                  <a:srgbClr val="FF0000"/>
                </a:solidFill>
              </a:rPr>
              <a:t>AlexNet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74858" y="3821299"/>
            <a:ext cx="925327" cy="1418358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0937" y="3331500"/>
            <a:ext cx="304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Supervised </a:t>
            </a:r>
            <a:r>
              <a:rPr lang="en-US" sz="2800" dirty="0" err="1" smtClean="0">
                <a:solidFill>
                  <a:schemeClr val="accent6"/>
                </a:solidFill>
              </a:rPr>
              <a:t>AlexNet</a:t>
            </a:r>
            <a:endParaRPr lang="en-US" sz="2800" dirty="0">
              <a:solidFill>
                <a:schemeClr val="accent6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50809" y="365125"/>
            <a:ext cx="7786149" cy="4889045"/>
            <a:chOff x="3750809" y="365125"/>
            <a:chExt cx="7786149" cy="4889045"/>
          </a:xfrm>
        </p:grpSpPr>
        <p:sp>
          <p:nvSpPr>
            <p:cNvPr id="10" name="Rectangle 9"/>
            <p:cNvSpPr/>
            <p:nvPr/>
          </p:nvSpPr>
          <p:spPr>
            <a:xfrm>
              <a:off x="8471011" y="365125"/>
              <a:ext cx="3065947" cy="488904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50809" y="578640"/>
              <a:ext cx="4769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</a:rPr>
                <a:t>Supervised VGG, </a:t>
              </a:r>
              <a:r>
                <a:rPr lang="en-US" sz="2400" dirty="0" err="1" smtClean="0">
                  <a:solidFill>
                    <a:schemeClr val="accent1"/>
                  </a:solidFill>
                </a:rPr>
                <a:t>GoogLeNet</a:t>
              </a:r>
              <a:r>
                <a:rPr lang="en-US" sz="2400" dirty="0" smtClean="0">
                  <a:solidFill>
                    <a:schemeClr val="accent1"/>
                  </a:solidFill>
                </a:rPr>
                <a:t>, </a:t>
              </a:r>
              <a:r>
                <a:rPr lang="en-US" sz="2400" dirty="0" err="1" smtClean="0">
                  <a:solidFill>
                    <a:schemeClr val="accent1"/>
                  </a:solidFill>
                </a:rPr>
                <a:t>ResNet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273062" y="958550"/>
            <a:ext cx="1268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AlexNet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597724" y="2632074"/>
            <a:ext cx="685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VGG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92295" y="4084539"/>
            <a:ext cx="1476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GoogLeNet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0115" y="5554558"/>
            <a:ext cx="118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ResNet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13" y="524585"/>
            <a:ext cx="4584655" cy="1421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394" y="1987685"/>
            <a:ext cx="4599863" cy="14369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429" y="3546459"/>
            <a:ext cx="4584654" cy="14521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103" y="5144520"/>
            <a:ext cx="4599863" cy="1436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6085" y="128222"/>
            <a:ext cx="179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House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802" y="5116242"/>
            <a:ext cx="4584655" cy="14521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1917" y="3574564"/>
            <a:ext cx="4577054" cy="14369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0134" y="2031891"/>
            <a:ext cx="4569450" cy="14065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0135" y="505925"/>
            <a:ext cx="4577054" cy="14217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37883" y="134323"/>
            <a:ext cx="206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Airplane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664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Emergence of Interpretable Units during Training</a:t>
            </a:r>
            <a:endParaRPr lang="en-US" sz="4000" dirty="0"/>
          </a:p>
        </p:txBody>
      </p:sp>
      <p:pic>
        <p:nvPicPr>
          <p:cNvPr id="5" name="AlexNet on Places20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84" y="1793875"/>
            <a:ext cx="11660695" cy="4664982"/>
          </a:xfrm>
        </p:spPr>
      </p:pic>
    </p:spTree>
    <p:extLst>
      <p:ext uri="{BB962C8B-B14F-4D97-AF65-F5344CB8AC3E}">
        <p14:creationId xmlns:p14="http://schemas.microsoft.com/office/powerpoint/2010/main" val="132875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6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Fine-tuning from </a:t>
            </a:r>
            <a:r>
              <a:rPr lang="en-US" dirty="0" err="1" smtClean="0"/>
              <a:t>ImageNet</a:t>
            </a:r>
            <a:r>
              <a:rPr lang="en-US" dirty="0" smtClean="0"/>
              <a:t> to Places</a:t>
            </a:r>
            <a:endParaRPr lang="en-US" dirty="0"/>
          </a:p>
        </p:txBody>
      </p:sp>
      <p:pic>
        <p:nvPicPr>
          <p:cNvPr id="7" name="imagenet2places_unitIDX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757" y="1929793"/>
            <a:ext cx="11353800" cy="4560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8960" y="1655418"/>
            <a:ext cx="2746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Unit 8 at conv5 layer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6731453" y="1674504"/>
            <a:ext cx="4368101" cy="4714350"/>
            <a:chOff x="6731453" y="1674504"/>
            <a:chExt cx="4368101" cy="47143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1453" y="2020753"/>
              <a:ext cx="4368101" cy="43681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686512" y="1674504"/>
              <a:ext cx="2457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Before fine-tuning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79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2706" y="1572102"/>
            <a:ext cx="2901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Unit 52 at conv5 layer</a:t>
            </a:r>
            <a:endParaRPr lang="en-US" sz="2400" dirty="0"/>
          </a:p>
        </p:txBody>
      </p:sp>
      <p:pic>
        <p:nvPicPr>
          <p:cNvPr id="2" name="imagenet2places_unitIDX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57" y="1918693"/>
            <a:ext cx="11509829" cy="462341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2676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Fine-tuning from </a:t>
            </a:r>
            <a:r>
              <a:rPr lang="en-US" dirty="0" err="1" smtClean="0"/>
              <a:t>ImageNet</a:t>
            </a:r>
            <a:r>
              <a:rPr lang="en-US" dirty="0" smtClean="0"/>
              <a:t> to Places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896" y="2033767"/>
            <a:ext cx="4385190" cy="4393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1500" y="1640190"/>
            <a:ext cx="245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Before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fine-tuning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95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130062" y="11196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Deep </a:t>
            </a:r>
            <a:r>
              <a:rPr lang="en-US" dirty="0" err="1" smtClean="0"/>
              <a:t>ConvNet</a:t>
            </a:r>
            <a:r>
              <a:rPr lang="en-US" dirty="0" smtClean="0"/>
              <a:t> for Visual Recognition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024002" y="1160861"/>
            <a:ext cx="2020413" cy="3390062"/>
            <a:chOff x="1285257" y="1160861"/>
            <a:chExt cx="2020413" cy="33900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7099" y="2018928"/>
              <a:ext cx="1294816" cy="19818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285257" y="1160861"/>
              <a:ext cx="201850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500" dirty="0" smtClean="0"/>
                <a:t>2012: </a:t>
              </a:r>
              <a:r>
                <a:rPr lang="en-US" sz="2500" dirty="0" err="1" smtClean="0"/>
                <a:t>AlexNet</a:t>
              </a:r>
              <a:endParaRPr lang="en-US" sz="2500" dirty="0" smtClean="0"/>
            </a:p>
            <a:p>
              <a:pPr algn="ctr"/>
              <a:r>
                <a:rPr lang="en-US" sz="2500" dirty="0" smtClean="0"/>
                <a:t>5 conv. layers</a:t>
              </a:r>
              <a:endParaRPr lang="en-US" sz="25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41570" y="4058480"/>
              <a:ext cx="18641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Error: 15.3%</a:t>
              </a:r>
              <a:endParaRPr lang="en-US" sz="2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52355" y="1160861"/>
            <a:ext cx="2072042" cy="5545701"/>
            <a:chOff x="3913610" y="1160861"/>
            <a:chExt cx="2072042" cy="55457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9822" y="1981606"/>
              <a:ext cx="1163788" cy="4329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913610" y="1160861"/>
              <a:ext cx="207204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500" dirty="0" smtClean="0"/>
                <a:t>2014: VGG</a:t>
              </a:r>
            </a:p>
            <a:p>
              <a:pPr algn="ctr"/>
              <a:r>
                <a:rPr lang="en-US" sz="2500" dirty="0" smtClean="0"/>
                <a:t>16 conv. layers</a:t>
              </a:r>
              <a:endParaRPr lang="en-US" sz="25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8123" y="6214119"/>
              <a:ext cx="16957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Error: 8.5%</a:t>
              </a:r>
              <a:endParaRPr lang="en-US" sz="26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54893" y="1160861"/>
            <a:ext cx="2448107" cy="5543685"/>
            <a:chOff x="6417570" y="1160861"/>
            <a:chExt cx="2448107" cy="55436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V="1">
              <a:off x="5364778" y="3502472"/>
              <a:ext cx="4795596" cy="141160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17570" y="1160861"/>
              <a:ext cx="2448107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500" dirty="0" smtClean="0"/>
                <a:t>2015: </a:t>
              </a:r>
              <a:r>
                <a:rPr lang="en-US" sz="2500" dirty="0" err="1" smtClean="0"/>
                <a:t>GoogLeNet</a:t>
              </a:r>
              <a:endParaRPr lang="en-US" sz="2500" dirty="0" smtClean="0"/>
            </a:p>
            <a:p>
              <a:r>
                <a:rPr lang="en-US" sz="2500" dirty="0" smtClean="0"/>
                <a:t>22 conv. layers</a:t>
              </a:r>
              <a:endParaRPr lang="en-US" sz="25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98364" y="6212103"/>
              <a:ext cx="16957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Error: 7.8%</a:t>
              </a:r>
              <a:endParaRPr lang="en-US" sz="2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213991" y="0"/>
            <a:ext cx="2496861" cy="6891118"/>
            <a:chOff x="9475246" y="-14514"/>
            <a:chExt cx="2496861" cy="68911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15261" y="-14514"/>
              <a:ext cx="530802" cy="689111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577862" y="1160861"/>
              <a:ext cx="239424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500" dirty="0" smtClean="0"/>
                <a:t>2016: </a:t>
              </a:r>
              <a:r>
                <a:rPr lang="en-US" sz="2500" dirty="0" err="1" smtClean="0"/>
                <a:t>ResNet</a:t>
              </a:r>
              <a:endParaRPr lang="en-US" sz="2500" dirty="0" smtClean="0"/>
            </a:p>
            <a:p>
              <a:pPr algn="ctr"/>
              <a:r>
                <a:rPr lang="en-US" sz="2500" dirty="0" smtClean="0"/>
                <a:t>&gt;100 conv. layers</a:t>
              </a:r>
              <a:endParaRPr lang="en-US" sz="25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475246" y="6182074"/>
              <a:ext cx="16957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Error: 4.4%</a:t>
              </a:r>
              <a:endParaRPr lang="en-US" sz="26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54957" y="165762"/>
            <a:ext cx="10029851" cy="6307609"/>
            <a:chOff x="1516212" y="165762"/>
            <a:chExt cx="10029851" cy="6307609"/>
          </a:xfrm>
        </p:grpSpPr>
        <p:sp>
          <p:nvSpPr>
            <p:cNvPr id="35" name="Rectangle 34"/>
            <p:cNvSpPr/>
            <p:nvPr/>
          </p:nvSpPr>
          <p:spPr>
            <a:xfrm rot="5400000">
              <a:off x="1413511" y="2121629"/>
              <a:ext cx="1731981" cy="152657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3039432" y="3279545"/>
              <a:ext cx="3926758" cy="13308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6150393" y="3291800"/>
              <a:ext cx="3871213" cy="13619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8098865" y="3026174"/>
              <a:ext cx="6307609" cy="5867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3656" y="3808601"/>
            <a:ext cx="10041152" cy="2995988"/>
            <a:chOff x="1243656" y="3808601"/>
            <a:chExt cx="10041152" cy="2995988"/>
          </a:xfrm>
        </p:grpSpPr>
        <p:sp>
          <p:nvSpPr>
            <p:cNvPr id="2" name="Rectangle 1"/>
            <p:cNvSpPr/>
            <p:nvPr/>
          </p:nvSpPr>
          <p:spPr>
            <a:xfrm>
              <a:off x="1243656" y="3808601"/>
              <a:ext cx="1552395" cy="24987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77060" y="6081487"/>
              <a:ext cx="1327865" cy="25555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60812" y="6081487"/>
              <a:ext cx="1399620" cy="25555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699277" y="6591560"/>
              <a:ext cx="585531" cy="21302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2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99784" y="2927228"/>
              <a:ext cx="9817816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215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What have been learned inside?</a:t>
              </a:r>
            </a:p>
            <a:p>
              <a:r>
                <a:rPr lang="en-US" sz="4000" dirty="0" smtClean="0"/>
                <a:t>How to compare the internal representations?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60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34532" y="1531555"/>
            <a:ext cx="2901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Unit 35 at conv5 layer</a:t>
            </a:r>
            <a:endParaRPr lang="en-US" sz="2400" dirty="0"/>
          </a:p>
        </p:txBody>
      </p:sp>
      <p:pic>
        <p:nvPicPr>
          <p:cNvPr id="3" name="places2imagenet_unitIDX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002" y="1901371"/>
            <a:ext cx="11544998" cy="4637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819" y="2019496"/>
            <a:ext cx="4382209" cy="4401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6876" y="1621042"/>
            <a:ext cx="245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Before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fine-tuning</a:t>
            </a:r>
            <a:endParaRPr lang="en-US" sz="2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2676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Fine-tuning from Places to </a:t>
            </a:r>
            <a:r>
              <a:rPr lang="en-US" dirty="0" err="1" smtClean="0"/>
              <a:t>ImageNet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ces2imagenet_unitIDX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486" y="1999397"/>
            <a:ext cx="11353800" cy="4561060"/>
          </a:xfr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26764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Fine-tuning from Places to </a:t>
            </a:r>
            <a:r>
              <a:rPr lang="en-US" dirty="0" err="1" smtClean="0"/>
              <a:t>ImageNet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8802" y="1704353"/>
            <a:ext cx="305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Unit 103 </a:t>
            </a:r>
            <a:r>
              <a:rPr lang="en-US" sz="2400" dirty="0" smtClean="0"/>
              <a:t>at conv5 layer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894825" y="1674504"/>
            <a:ext cx="4301209" cy="4748360"/>
            <a:chOff x="6894825" y="1674504"/>
            <a:chExt cx="4301209" cy="4748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4825" y="2121655"/>
              <a:ext cx="4301209" cy="430120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686512" y="1674504"/>
              <a:ext cx="2457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Before fine-tuning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703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142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Interpretable Units in </a:t>
            </a:r>
            <a:r>
              <a:rPr lang="en-US" dirty="0" err="1" smtClean="0"/>
              <a:t>DenseNet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43" y="1123904"/>
            <a:ext cx="6373585" cy="5589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42" y="1290952"/>
            <a:ext cx="3886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371989" y="1632633"/>
            <a:ext cx="3069129" cy="1635163"/>
            <a:chOff x="4299416" y="1690688"/>
            <a:chExt cx="3069129" cy="16351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9416" y="1690688"/>
              <a:ext cx="1656143" cy="16244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043" y="1701446"/>
              <a:ext cx="1434502" cy="162440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139095" y="1625822"/>
            <a:ext cx="15786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Living room</a:t>
            </a:r>
          </a:p>
          <a:p>
            <a:r>
              <a:rPr lang="en-US" dirty="0" smtClean="0"/>
              <a:t>Kitchen</a:t>
            </a:r>
          </a:p>
          <a:p>
            <a:r>
              <a:rPr lang="en-US" dirty="0" smtClean="0"/>
              <a:t>Coast</a:t>
            </a:r>
          </a:p>
          <a:p>
            <a:r>
              <a:rPr lang="en-US" dirty="0" smtClean="0"/>
              <a:t>Theater</a:t>
            </a:r>
          </a:p>
          <a:p>
            <a:r>
              <a:rPr lang="mr-IN" sz="1400" dirty="0" smtClean="0"/>
              <a:t>…</a:t>
            </a:r>
            <a:endParaRPr lang="en-US" sz="1400" dirty="0" smtClean="0"/>
          </a:p>
          <a:p>
            <a:endParaRPr lang="en-US" sz="14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624" y="1678269"/>
            <a:ext cx="2253945" cy="1547364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4117449" y="2358616"/>
            <a:ext cx="254540" cy="2581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477034" y="2358775"/>
            <a:ext cx="254540" cy="2581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46387" y="4475891"/>
            <a:ext cx="3069129" cy="1635163"/>
            <a:chOff x="4299416" y="1690688"/>
            <a:chExt cx="3069129" cy="16351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9416" y="1690688"/>
              <a:ext cx="1656143" cy="16244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4043" y="1701446"/>
              <a:ext cx="1434502" cy="1624405"/>
            </a:xfrm>
            <a:prstGeom prst="rect">
              <a:avLst/>
            </a:prstGeom>
          </p:spPr>
        </p:pic>
      </p:grpSp>
      <p:sp>
        <p:nvSpPr>
          <p:cNvPr id="23" name="Right Arrow 22"/>
          <p:cNvSpPr/>
          <p:nvPr/>
        </p:nvSpPr>
        <p:spPr>
          <a:xfrm>
            <a:off x="4174773" y="5169602"/>
            <a:ext cx="254540" cy="2581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4587755" y="3975952"/>
            <a:ext cx="2613729" cy="2181838"/>
            <a:chOff x="4544213" y="3975952"/>
            <a:chExt cx="2613729" cy="2181838"/>
          </a:xfrm>
        </p:grpSpPr>
        <p:sp>
          <p:nvSpPr>
            <p:cNvPr id="44" name="TextBox 43"/>
            <p:cNvSpPr txBox="1"/>
            <p:nvPr/>
          </p:nvSpPr>
          <p:spPr>
            <a:xfrm>
              <a:off x="4544213" y="3975952"/>
              <a:ext cx="26137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Network Dissection</a:t>
              </a:r>
              <a:endParaRPr lang="en-US" sz="2400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8563" y="4445240"/>
              <a:ext cx="1885132" cy="171255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60" name="TextBox 59"/>
          <p:cNvSpPr txBox="1"/>
          <p:nvPr/>
        </p:nvSpPr>
        <p:spPr>
          <a:xfrm>
            <a:off x="3726156" y="114512"/>
            <a:ext cx="8465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Code and more visualizations are at </a:t>
            </a:r>
            <a:r>
              <a:rPr lang="en-US" sz="2400" dirty="0" smtClean="0">
                <a:solidFill>
                  <a:srgbClr val="FF0000"/>
                </a:solidFill>
                <a:hlinkClick r:id="rId7"/>
              </a:rPr>
              <a:t>http://netdissect.csail.mit.edu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Welcome to the Poster #11 this afternoon.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78545" y="3475121"/>
            <a:ext cx="4585166" cy="3129495"/>
            <a:chOff x="7435003" y="3489635"/>
            <a:chExt cx="4585166" cy="3129495"/>
          </a:xfrm>
        </p:grpSpPr>
        <p:grpSp>
          <p:nvGrpSpPr>
            <p:cNvPr id="57" name="Group 56"/>
            <p:cNvGrpSpPr/>
            <p:nvPr/>
          </p:nvGrpSpPr>
          <p:grpSpPr>
            <a:xfrm>
              <a:off x="7435003" y="3823646"/>
              <a:ext cx="4534381" cy="1727553"/>
              <a:chOff x="7508593" y="3344621"/>
              <a:chExt cx="4534381" cy="1727553"/>
            </a:xfrm>
          </p:grpSpPr>
          <p:sp>
            <p:nvSpPr>
              <p:cNvPr id="24" name="Right Arrow 23"/>
              <p:cNvSpPr/>
              <p:nvPr/>
            </p:nvSpPr>
            <p:spPr>
              <a:xfrm>
                <a:off x="7508593" y="4723046"/>
                <a:ext cx="254540" cy="25818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1931" y="3344621"/>
                <a:ext cx="4311043" cy="89194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3768" y="4269914"/>
                <a:ext cx="4133550" cy="80226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7776887" y="5600229"/>
              <a:ext cx="1932767" cy="1007719"/>
              <a:chOff x="-1683421" y="477007"/>
              <a:chExt cx="4624387" cy="213794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/>
              <a:srcRect r="61979"/>
              <a:stretch/>
            </p:blipFill>
            <p:spPr>
              <a:xfrm>
                <a:off x="-1683421" y="1032755"/>
                <a:ext cx="4598755" cy="1582201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-1628051" y="477007"/>
                <a:ext cx="4569017" cy="718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/>
                  <a:t>unit 79 car, </a:t>
                </a:r>
                <a:r>
                  <a:rPr lang="en-US" sz="1600" dirty="0" err="1" smtClean="0"/>
                  <a:t>IoU</a:t>
                </a:r>
                <a:r>
                  <a:rPr lang="en-US" sz="1600" dirty="0" smtClean="0"/>
                  <a:t>=0.13</a:t>
                </a:r>
                <a:endParaRPr lang="en-US" sz="1600" dirty="0"/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1"/>
            <a:srcRect r="62330"/>
            <a:stretch/>
          </p:blipFill>
          <p:spPr>
            <a:xfrm>
              <a:off x="9826111" y="5864642"/>
              <a:ext cx="2017617" cy="754488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9775327" y="5600229"/>
              <a:ext cx="22448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unit 107 road, </a:t>
              </a:r>
              <a:r>
                <a:rPr lang="en-US" sz="1600" dirty="0" err="1" smtClean="0"/>
                <a:t>IoU</a:t>
              </a:r>
              <a:r>
                <a:rPr lang="en-US" sz="1600" dirty="0" smtClean="0"/>
                <a:t>=0.15</a:t>
              </a:r>
              <a:endParaRPr lang="en-US" sz="16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583558" y="3489635"/>
              <a:ext cx="2383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Dissection Report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47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23" grpId="0" animBg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504" y="18316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Previous Work on Network Visualization</a:t>
            </a:r>
            <a:endParaRPr lang="en-US" dirty="0"/>
          </a:p>
        </p:txBody>
      </p: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257226" y="1447963"/>
            <a:ext cx="3894882" cy="5029129"/>
            <a:chOff x="1608" y="431"/>
            <a:chExt cx="2475" cy="3081"/>
          </a:xfrm>
        </p:grpSpPr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1924" y="3285"/>
              <a:ext cx="1670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4135" tIns="46375" rIns="74135" bIns="36904"/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4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defRPr/>
              </a:pPr>
              <a:r>
                <a:rPr lang="en-US" altLang="en-US" sz="1700" dirty="0" err="1" smtClean="0">
                  <a:latin typeface="+mn-lt"/>
                </a:rPr>
                <a:t>Zeiler</a:t>
              </a:r>
              <a:r>
                <a:rPr lang="en-US" altLang="en-US" sz="1700" dirty="0" smtClean="0">
                  <a:latin typeface="+mn-lt"/>
                </a:rPr>
                <a:t> et </a:t>
              </a:r>
              <a:r>
                <a:rPr lang="en-US" altLang="en-US" sz="1700" dirty="0">
                  <a:latin typeface="+mn-lt"/>
                </a:rPr>
                <a:t>al</a:t>
              </a:r>
              <a:r>
                <a:rPr lang="en-US" altLang="en-US" sz="1700" dirty="0" smtClean="0">
                  <a:latin typeface="+mn-lt"/>
                </a:rPr>
                <a:t>., ECCV </a:t>
              </a:r>
              <a:r>
                <a:rPr lang="en-US" altLang="en-US" sz="1700" dirty="0">
                  <a:latin typeface="+mn-lt"/>
                </a:rPr>
                <a:t>2014.</a:t>
              </a:r>
            </a:p>
          </p:txBody>
        </p: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1947"/>
              <a:ext cx="2442" cy="1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" y="700"/>
              <a:ext cx="2442" cy="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2224" y="431"/>
              <a:ext cx="1670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4135" tIns="46375" rIns="74135" bIns="36904"/>
            <a:lstStyle>
              <a:lvl1pPr marL="215900" indent="-215900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>
                <a:lnSpc>
                  <a:spcPct val="94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defRPr/>
              </a:pPr>
              <a:r>
                <a:rPr lang="en-US" altLang="en-US" sz="2500" dirty="0">
                  <a:latin typeface="+mn-lt"/>
                </a:rPr>
                <a:t>Deconvolution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589331" y="1479493"/>
            <a:ext cx="3656477" cy="5130514"/>
            <a:chOff x="4114920" y="1673146"/>
            <a:chExt cx="3161372" cy="4545102"/>
          </a:xfrm>
        </p:grpSpPr>
        <p:grpSp>
          <p:nvGrpSpPr>
            <p:cNvPr id="28" name="Group 11"/>
            <p:cNvGrpSpPr>
              <a:grpSpLocks/>
            </p:cNvGrpSpPr>
            <p:nvPr/>
          </p:nvGrpSpPr>
          <p:grpSpPr bwMode="auto">
            <a:xfrm>
              <a:off x="4354195" y="1673146"/>
              <a:ext cx="2922097" cy="4545102"/>
              <a:chOff x="1940" y="1669"/>
              <a:chExt cx="1783" cy="3406"/>
            </a:xfrm>
          </p:grpSpPr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1940" y="4742"/>
                <a:ext cx="1755" cy="3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646" tIns="50294" rIns="81646" bIns="40823"/>
              <a:lstStyle>
                <a:lvl1pPr marL="215900" indent="-215900"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defRPr/>
                </a:pPr>
                <a:r>
                  <a:rPr lang="en-US" altLang="en-US" sz="1700" dirty="0" err="1" smtClean="0">
                    <a:latin typeface="+mn-lt"/>
                  </a:rPr>
                  <a:t>Girshick</a:t>
                </a:r>
                <a:r>
                  <a:rPr lang="en-US" altLang="en-US" sz="1700" dirty="0" smtClean="0">
                    <a:latin typeface="+mn-lt"/>
                  </a:rPr>
                  <a:t> et al., </a:t>
                </a:r>
                <a:r>
                  <a:rPr lang="en-US" altLang="en-US" sz="1700" dirty="0">
                    <a:latin typeface="+mn-lt"/>
                  </a:rPr>
                  <a:t>CVPR 2014</a:t>
                </a:r>
              </a:p>
            </p:txBody>
          </p:sp>
          <p:sp>
            <p:nvSpPr>
              <p:cNvPr id="31" name="Text Box 14"/>
              <p:cNvSpPr txBox="1">
                <a:spLocks noChangeArrowheads="1"/>
              </p:cNvSpPr>
              <p:nvPr/>
            </p:nvSpPr>
            <p:spPr bwMode="auto">
              <a:xfrm>
                <a:off x="1950" y="1669"/>
                <a:ext cx="1773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646" tIns="51927" rIns="81646" bIns="40823"/>
              <a:lstStyle>
                <a:lvl1pPr marL="215900" indent="-215900"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>
                  <a:lnSpc>
                    <a:spcPct val="94000"/>
                  </a:lnSpc>
                  <a:spcBef>
                    <a:spcPts val="1089"/>
                  </a:spcBef>
                  <a:spcAft>
                    <a:spcPts val="907"/>
                  </a:spcAft>
                  <a:buClr>
                    <a:srgbClr val="000000"/>
                  </a:buClr>
                  <a:buSzPct val="45000"/>
                  <a:defRPr/>
                </a:pPr>
                <a:r>
                  <a:rPr lang="en-US" altLang="en-US" sz="2500" dirty="0" smtClean="0">
                    <a:latin typeface="+mn-lt"/>
                  </a:rPr>
                  <a:t>Top activated images</a:t>
                </a:r>
                <a:endParaRPr lang="en-US" altLang="en-US" sz="2500" dirty="0">
                  <a:latin typeface="+mn-lt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920" y="2023280"/>
              <a:ext cx="2905708" cy="367415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298996" y="1464429"/>
            <a:ext cx="3737633" cy="5321845"/>
            <a:chOff x="7925556" y="1696736"/>
            <a:chExt cx="3354294" cy="4909126"/>
          </a:xfrm>
        </p:grpSpPr>
        <p:grpSp>
          <p:nvGrpSpPr>
            <p:cNvPr id="24" name="Group 7"/>
            <p:cNvGrpSpPr>
              <a:grpSpLocks/>
            </p:cNvGrpSpPr>
            <p:nvPr/>
          </p:nvGrpSpPr>
          <p:grpSpPr bwMode="auto">
            <a:xfrm>
              <a:off x="7981613" y="1696736"/>
              <a:ext cx="3298237" cy="1772588"/>
              <a:chOff x="2275" y="3294"/>
              <a:chExt cx="2572" cy="1345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2406" y="4534"/>
                <a:ext cx="2278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74135" tIns="46375" rIns="74135" bIns="36904"/>
              <a:lstStyle>
                <a:lvl1pPr marL="215900" indent="-215900"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defRPr/>
                </a:pPr>
                <a:r>
                  <a:rPr lang="en-US" altLang="en-US" sz="2000" dirty="0" err="1" smtClean="0">
                    <a:latin typeface="+mn-lt"/>
                  </a:rPr>
                  <a:t>Simonyan</a:t>
                </a:r>
                <a:r>
                  <a:rPr lang="en-US" altLang="en-US" sz="2000" dirty="0" smtClean="0">
                    <a:latin typeface="+mn-lt"/>
                  </a:rPr>
                  <a:t> </a:t>
                </a:r>
                <a:r>
                  <a:rPr lang="en-US" altLang="en-US" sz="2000" dirty="0">
                    <a:latin typeface="+mn-lt"/>
                  </a:rPr>
                  <a:t>et al</a:t>
                </a:r>
                <a:r>
                  <a:rPr lang="en-US" altLang="en-US" sz="2000" dirty="0" smtClean="0">
                    <a:latin typeface="+mn-lt"/>
                  </a:rPr>
                  <a:t>., ICLR 2015 </a:t>
                </a:r>
                <a:r>
                  <a:rPr lang="en-US" altLang="en-US" sz="2000" dirty="0">
                    <a:latin typeface="+mn-lt"/>
                  </a:rPr>
                  <a:t>workshop, </a:t>
                </a:r>
                <a:r>
                  <a:rPr lang="en-US" altLang="en-US" sz="2000" dirty="0" smtClean="0">
                    <a:latin typeface="+mn-lt"/>
                  </a:rPr>
                  <a:t>2014</a:t>
                </a:r>
              </a:p>
            </p:txBody>
          </p:sp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5" y="3594"/>
                <a:ext cx="2572" cy="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2773" y="3294"/>
                <a:ext cx="1911" cy="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74135" tIns="46375" rIns="74135" bIns="36904"/>
              <a:lstStyle>
                <a:lvl1pPr marL="215900" indent="-215900"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457200" algn="l"/>
                    <a:tab pos="914400" algn="l"/>
                    <a:tab pos="1371600" algn="l"/>
                    <a:tab pos="1828800" algn="l"/>
                    <a:tab pos="2286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buClr>
                    <a:srgbClr val="000000"/>
                  </a:buClr>
                  <a:buSzPct val="45000"/>
                  <a:buFont typeface="Wingdings" charset="2"/>
                  <a:buNone/>
                  <a:defRPr/>
                </a:pPr>
                <a:r>
                  <a:rPr lang="en-US" altLang="en-US" sz="2500" dirty="0">
                    <a:latin typeface="+mn-lt"/>
                  </a:rPr>
                  <a:t>Back-propagation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3301" y="3673055"/>
              <a:ext cx="3141789" cy="260743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925556" y="6280492"/>
              <a:ext cx="3322638" cy="325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4000"/>
                </a:lnSpc>
                <a:buClr>
                  <a:srgbClr val="000000"/>
                </a:buClr>
                <a:buSzPct val="45000"/>
                <a:defRPr/>
              </a:pPr>
              <a:r>
                <a:rPr lang="en-US" altLang="en-US" dirty="0" err="1"/>
                <a:t>Inceptionism</a:t>
              </a:r>
              <a:r>
                <a:rPr lang="en-US" altLang="en-US" dirty="0"/>
                <a:t>. Google Blog. June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8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119" y="13091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Goal: From Visualization to Interpretation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18" y="2774913"/>
            <a:ext cx="2253163" cy="344871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60515" y="1251732"/>
            <a:ext cx="1461586" cy="1120660"/>
            <a:chOff x="1657423" y="1272136"/>
            <a:chExt cx="2063640" cy="11206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7423" y="1469754"/>
              <a:ext cx="1170128" cy="92304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0513" y="1423503"/>
              <a:ext cx="1164307" cy="91688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0321" y="1340567"/>
              <a:ext cx="1240101" cy="93227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0687" y="1272136"/>
              <a:ext cx="1290376" cy="912333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7207062" y="1930318"/>
            <a:ext cx="2825453" cy="2742637"/>
            <a:chOff x="8902629" y="3137353"/>
            <a:chExt cx="2825453" cy="2742637"/>
          </a:xfrm>
        </p:grpSpPr>
        <p:sp>
          <p:nvSpPr>
            <p:cNvPr id="55" name="TextBox 54"/>
            <p:cNvSpPr txBox="1"/>
            <p:nvPr/>
          </p:nvSpPr>
          <p:spPr>
            <a:xfrm>
              <a:off x="8902629" y="3137353"/>
              <a:ext cx="282545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</a:rPr>
                <a:t>Interpretation: lamp</a:t>
              </a:r>
              <a:endParaRPr lang="en-US" sz="2500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41862" y="5402936"/>
              <a:ext cx="257282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</a:rPr>
                <a:t>Interpretation: car</a:t>
              </a:r>
              <a:endParaRPr lang="en-US" sz="25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397404" y="1929556"/>
            <a:ext cx="1627048" cy="2756932"/>
            <a:chOff x="8982045" y="3137036"/>
            <a:chExt cx="1964042" cy="2756932"/>
          </a:xfrm>
        </p:grpSpPr>
        <p:sp>
          <p:nvSpPr>
            <p:cNvPr id="60" name="TextBox 59"/>
            <p:cNvSpPr txBox="1"/>
            <p:nvPr/>
          </p:nvSpPr>
          <p:spPr>
            <a:xfrm>
              <a:off x="8982045" y="3137036"/>
              <a:ext cx="196404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</a:rPr>
                <a:t>Score: 0.15</a:t>
              </a:r>
              <a:endParaRPr lang="en-US" sz="2500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982045" y="5416914"/>
              <a:ext cx="196404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solidFill>
                    <a:srgbClr val="FF0000"/>
                  </a:solidFill>
                </a:rPr>
                <a:t>Score: 0.02</a:t>
              </a:r>
              <a:endParaRPr lang="en-US" sz="25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5650" y="4593724"/>
            <a:ext cx="2221508" cy="295385"/>
            <a:chOff x="1123247" y="4575700"/>
            <a:chExt cx="2221508" cy="295385"/>
          </a:xfrm>
        </p:grpSpPr>
        <p:sp>
          <p:nvSpPr>
            <p:cNvPr id="38" name="Rectangle 37"/>
            <p:cNvSpPr/>
            <p:nvPr/>
          </p:nvSpPr>
          <p:spPr>
            <a:xfrm>
              <a:off x="1123247" y="4575700"/>
              <a:ext cx="2221508" cy="29538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Oval 2"/>
            <p:cNvSpPr/>
            <p:nvPr/>
          </p:nvSpPr>
          <p:spPr>
            <a:xfrm>
              <a:off x="1203766" y="4610425"/>
              <a:ext cx="219919" cy="2199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507662" y="4610425"/>
              <a:ext cx="219919" cy="2199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082388" y="4608684"/>
              <a:ext cx="219919" cy="2199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775281" y="4608611"/>
              <a:ext cx="219919" cy="2199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833264" y="4610424"/>
              <a:ext cx="219919" cy="2199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153447" y="4608611"/>
              <a:ext cx="219919" cy="2199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460554" y="4608611"/>
              <a:ext cx="219919" cy="2199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79500" y="1910871"/>
            <a:ext cx="9378014" cy="1646542"/>
            <a:chOff x="4044509" y="3558510"/>
            <a:chExt cx="7520418" cy="13203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3611" y="3899368"/>
              <a:ext cx="6851316" cy="9795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664142" y="3558510"/>
              <a:ext cx="2360656" cy="382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Top Activated Images</a:t>
              </a:r>
              <a:endParaRPr lang="en-US" sz="2500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4219138" y="4340941"/>
              <a:ext cx="219919" cy="21991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044509" y="4063999"/>
              <a:ext cx="604433" cy="296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Unit 1</a:t>
              </a:r>
              <a:endParaRPr lang="en-US" dirty="0"/>
            </a:p>
          </p:txBody>
        </p:sp>
      </p:grpSp>
      <p:sp>
        <p:nvSpPr>
          <p:cNvPr id="69" name="Oval 68"/>
          <p:cNvSpPr/>
          <p:nvPr/>
        </p:nvSpPr>
        <p:spPr>
          <a:xfrm>
            <a:off x="379066" y="4626635"/>
            <a:ext cx="219919" cy="21991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327946" y="4630280"/>
            <a:ext cx="219919" cy="21991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682755" y="4185143"/>
            <a:ext cx="9338529" cy="1630595"/>
            <a:chOff x="2766660" y="4923808"/>
            <a:chExt cx="9338529" cy="1630595"/>
          </a:xfrm>
        </p:grpSpPr>
        <p:sp>
          <p:nvSpPr>
            <p:cNvPr id="68" name="Rectangle 67"/>
            <p:cNvSpPr/>
            <p:nvPr/>
          </p:nvSpPr>
          <p:spPr>
            <a:xfrm>
              <a:off x="2766660" y="5573200"/>
              <a:ext cx="7537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Unit 4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63317" y="4923808"/>
              <a:ext cx="294375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/>
                <a:t>Top Activated Images</a:t>
              </a:r>
              <a:endParaRPr lang="en-US" sz="2500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2979865" y="5886915"/>
              <a:ext cx="287974" cy="287974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692" y="5331170"/>
              <a:ext cx="8499497" cy="1223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0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40" y="66985"/>
            <a:ext cx="11817158" cy="1325563"/>
          </a:xfrm>
        </p:spPr>
        <p:txBody>
          <a:bodyPr/>
          <a:lstStyle/>
          <a:p>
            <a:pPr algn="ctr"/>
            <a:r>
              <a:rPr lang="en-US" dirty="0" smtClean="0"/>
              <a:t>Approach: Test units for semantic segmentation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8" y="4535508"/>
            <a:ext cx="11944762" cy="171167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8606" y="3984798"/>
            <a:ext cx="11921375" cy="2262383"/>
            <a:chOff x="1821826" y="5277559"/>
            <a:chExt cx="6811108" cy="13352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1826" y="5602592"/>
              <a:ext cx="6811108" cy="10102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59553" y="5277559"/>
              <a:ext cx="4433131" cy="326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Lamp             Intersection over Union (</a:t>
              </a:r>
              <a:r>
                <a:rPr lang="en-US" sz="3000" dirty="0" err="1" smtClean="0"/>
                <a:t>IoU</a:t>
              </a:r>
              <a:r>
                <a:rPr lang="en-US" sz="3000" dirty="0" smtClean="0"/>
                <a:t>)= 0.12 </a:t>
              </a:r>
              <a:endParaRPr lang="en-US" sz="3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9945" y="1280056"/>
            <a:ext cx="11901851" cy="2235906"/>
            <a:chOff x="3423139" y="2214868"/>
            <a:chExt cx="6811108" cy="12795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3139" y="2516374"/>
              <a:ext cx="6811108" cy="97804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33818" y="2214868"/>
              <a:ext cx="3312791" cy="3170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Unit 1               Top activated images</a:t>
              </a:r>
              <a:endParaRPr lang="en-US" sz="30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06" y="1830065"/>
            <a:ext cx="11860263" cy="17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57" y="291864"/>
            <a:ext cx="11890829" cy="1325563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Network Dissection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Quantifying the interpretability of units through segmentation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258" y="2907318"/>
            <a:ext cx="3302000" cy="2565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8905" y="2041465"/>
            <a:ext cx="11290300" cy="3431253"/>
            <a:chOff x="508905" y="2041465"/>
            <a:chExt cx="11290300" cy="3431253"/>
          </a:xfrm>
        </p:grpSpPr>
        <p:grpSp>
          <p:nvGrpSpPr>
            <p:cNvPr id="8" name="Group 7"/>
            <p:cNvGrpSpPr/>
            <p:nvPr/>
          </p:nvGrpSpPr>
          <p:grpSpPr>
            <a:xfrm>
              <a:off x="1335315" y="2041465"/>
              <a:ext cx="4688114" cy="584775"/>
              <a:chOff x="2307771" y="2389808"/>
              <a:chExt cx="4688114" cy="58477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3335326" y="2389808"/>
                <a:ext cx="23965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/>
                  <a:t>Forward pass</a:t>
                </a:r>
                <a:endParaRPr lang="en-US" sz="3200" dirty="0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2307771" y="2974583"/>
                <a:ext cx="468811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905" y="2831118"/>
              <a:ext cx="11290300" cy="264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93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0295" y="5221853"/>
            <a:ext cx="4553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Total = </a:t>
            </a:r>
            <a:r>
              <a:rPr lang="en-US" sz="2800" dirty="0" smtClean="0">
                <a:solidFill>
                  <a:srgbClr val="FF0000"/>
                </a:solidFill>
              </a:rPr>
              <a:t>63,305</a:t>
            </a:r>
            <a:r>
              <a:rPr lang="en-US" sz="2800" dirty="0" smtClean="0"/>
              <a:t> images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1,197</a:t>
            </a:r>
            <a:r>
              <a:rPr lang="en-US" sz="2800" dirty="0" smtClean="0"/>
              <a:t> visual concepts</a:t>
            </a:r>
            <a:endParaRPr lang="en-US" sz="28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195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Broadly and Densely (</a:t>
            </a:r>
            <a:r>
              <a:rPr lang="en-US" sz="4000" b="1" dirty="0" err="1" smtClean="0"/>
              <a:t>Broden</a:t>
            </a:r>
            <a:r>
              <a:rPr lang="en-US" sz="4000" dirty="0" smtClean="0"/>
              <a:t>) Annotated Dataset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85712" y="1114866"/>
            <a:ext cx="406239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ADE20K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Zhou et al, CVPR’17</a:t>
            </a:r>
          </a:p>
          <a:p>
            <a:r>
              <a:rPr lang="en-US" sz="2400" b="1" dirty="0" smtClean="0"/>
              <a:t>Pascal Context</a:t>
            </a:r>
          </a:p>
          <a:p>
            <a:r>
              <a:rPr lang="en-US" sz="2400" dirty="0"/>
              <a:t>	</a:t>
            </a:r>
            <a:r>
              <a:rPr lang="en-US" sz="2400" dirty="0" err="1" smtClean="0"/>
              <a:t>Mottaghi</a:t>
            </a:r>
            <a:r>
              <a:rPr lang="en-US" sz="2400" dirty="0" smtClean="0"/>
              <a:t> et al, CVPR’14</a:t>
            </a:r>
          </a:p>
          <a:p>
            <a:r>
              <a:rPr lang="en-US" sz="2400" b="1" dirty="0" smtClean="0"/>
              <a:t>Pascal Part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Chen et al, CVPR’14</a:t>
            </a:r>
          </a:p>
          <a:p>
            <a:r>
              <a:rPr lang="en-US" sz="2400" b="1" dirty="0"/>
              <a:t>Open-Surfaces</a:t>
            </a:r>
          </a:p>
          <a:p>
            <a:r>
              <a:rPr lang="en-US" sz="2400" dirty="0"/>
              <a:t>	Bell et al, SIGGRAPH’14</a:t>
            </a:r>
          </a:p>
          <a:p>
            <a:r>
              <a:rPr lang="en-US" sz="2400" b="1" dirty="0" smtClean="0"/>
              <a:t>Describable Textures </a:t>
            </a:r>
          </a:p>
          <a:p>
            <a:r>
              <a:rPr lang="en-US" sz="2400" dirty="0"/>
              <a:t>	</a:t>
            </a:r>
            <a:r>
              <a:rPr lang="en-US" sz="2400" dirty="0" err="1" smtClean="0"/>
              <a:t>Cimpoi</a:t>
            </a:r>
            <a:r>
              <a:rPr lang="en-US" sz="2400" dirty="0" smtClean="0"/>
              <a:t> et al, CVPR’14</a:t>
            </a:r>
          </a:p>
          <a:p>
            <a:r>
              <a:rPr lang="en-US" sz="2400" b="1" dirty="0" smtClean="0"/>
              <a:t>Colors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775" y="1105033"/>
            <a:ext cx="6278206" cy="186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097" y="2968785"/>
            <a:ext cx="3063551" cy="1852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183" y="3017655"/>
            <a:ext cx="3021294" cy="1788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957" y="4895318"/>
            <a:ext cx="6190486" cy="18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8515" y="4305606"/>
            <a:ext cx="11973485" cy="2450594"/>
            <a:chOff x="363658" y="6733512"/>
            <a:chExt cx="11973485" cy="245059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658" y="6733512"/>
              <a:ext cx="11844537" cy="24505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5642" y="6757675"/>
              <a:ext cx="11421501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300" b="1" dirty="0" smtClean="0"/>
                <a:t>Histogram of object detectors: </a:t>
              </a:r>
              <a:r>
                <a:rPr lang="en-US" sz="2300" dirty="0" smtClean="0"/>
                <a:t>Detector:81/256,  Unique Detector:40 (Units with </a:t>
              </a:r>
              <a:r>
                <a:rPr lang="en-US" sz="2300" dirty="0" err="1" smtClean="0"/>
                <a:t>IoU</a:t>
              </a:r>
              <a:r>
                <a:rPr lang="en-US" sz="2300" dirty="0" smtClean="0"/>
                <a:t>&gt;0.04)</a:t>
              </a:r>
              <a:endParaRPr lang="en-US" sz="23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05033" y="667105"/>
            <a:ext cx="2514604" cy="4529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35501" y="1707775"/>
            <a:ext cx="25391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Living room</a:t>
            </a:r>
          </a:p>
          <a:p>
            <a:r>
              <a:rPr lang="en-US" sz="2600" dirty="0" smtClean="0"/>
              <a:t>Kitchen</a:t>
            </a:r>
          </a:p>
          <a:p>
            <a:r>
              <a:rPr lang="en-US" sz="2600" dirty="0" smtClean="0"/>
              <a:t>Coast</a:t>
            </a:r>
          </a:p>
          <a:p>
            <a:r>
              <a:rPr lang="mr-IN" sz="2600" dirty="0" smtClean="0"/>
              <a:t>…</a:t>
            </a:r>
            <a:endParaRPr lang="en-US" sz="2600" dirty="0" smtClean="0"/>
          </a:p>
          <a:p>
            <a:r>
              <a:rPr lang="en-US" sz="2600" dirty="0" smtClean="0"/>
              <a:t>365 categories</a:t>
            </a:r>
          </a:p>
          <a:p>
            <a:endParaRPr lang="en-US" sz="2600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5418640" y="1657030"/>
            <a:ext cx="577430" cy="2549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87623" y="1155927"/>
            <a:ext cx="235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conv5</a:t>
            </a:r>
            <a:r>
              <a:rPr lang="en-US" sz="2400" dirty="0" smtClean="0">
                <a:solidFill>
                  <a:srgbClr val="FF0000"/>
                </a:solidFill>
              </a:rPr>
              <a:t>, 256 units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541" y="232504"/>
            <a:ext cx="3070048" cy="88957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115136" y="-29029"/>
            <a:ext cx="6926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	</a:t>
            </a:r>
            <a:r>
              <a:rPr lang="en-US" sz="4000" dirty="0" err="1" smtClean="0"/>
              <a:t>AlexNet</a:t>
            </a:r>
            <a:r>
              <a:rPr lang="en-US" sz="4000" dirty="0" smtClean="0"/>
              <a:t> trained 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6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171" y="51129"/>
            <a:ext cx="12095508" cy="2036496"/>
            <a:chOff x="17171" y="196269"/>
            <a:chExt cx="12095508" cy="20364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1" y="650564"/>
              <a:ext cx="12095508" cy="15822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838" y="196269"/>
              <a:ext cx="72426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conv5 unit </a:t>
              </a:r>
              <a:r>
                <a:rPr lang="en-US" sz="3200" dirty="0" smtClean="0"/>
                <a:t>79	car </a:t>
              </a:r>
              <a:r>
                <a:rPr lang="en-US" sz="3200" dirty="0"/>
                <a:t>(</a:t>
              </a:r>
              <a:r>
                <a:rPr lang="en-US" sz="3200" dirty="0" smtClean="0"/>
                <a:t>object)	</a:t>
              </a:r>
              <a:r>
                <a:rPr lang="en-US" sz="3200" dirty="0" err="1" smtClean="0"/>
                <a:t>IoU</a:t>
              </a:r>
              <a:r>
                <a:rPr lang="en-US" sz="3200" dirty="0" smtClean="0"/>
                <a:t>=0.13</a:t>
              </a:r>
              <a:endParaRPr lang="en-US" sz="3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2095686"/>
            <a:ext cx="12152981" cy="2037322"/>
            <a:chOff x="0" y="2240826"/>
            <a:chExt cx="12152981" cy="20373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87060"/>
              <a:ext cx="12152981" cy="159108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5014" y="2240826"/>
              <a:ext cx="78087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conv5 unit </a:t>
              </a:r>
              <a:r>
                <a:rPr lang="en-US" sz="3200" dirty="0" smtClean="0"/>
                <a:t>107	road </a:t>
              </a:r>
              <a:r>
                <a:rPr lang="en-US" sz="3200" dirty="0"/>
                <a:t>(</a:t>
              </a:r>
              <a:r>
                <a:rPr lang="en-US" sz="3200" dirty="0" smtClean="0"/>
                <a:t>object)	</a:t>
              </a:r>
              <a:r>
                <a:rPr lang="en-US" sz="3200" dirty="0" err="1" smtClean="0"/>
                <a:t>IoU</a:t>
              </a:r>
              <a:r>
                <a:rPr lang="en-US" sz="3200" dirty="0" smtClean="0"/>
                <a:t>=0.15</a:t>
              </a:r>
              <a:endParaRPr lang="en-US" sz="3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8515" y="4305606"/>
            <a:ext cx="11973485" cy="2450594"/>
            <a:chOff x="363658" y="6733512"/>
            <a:chExt cx="11973485" cy="24505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658" y="6733512"/>
              <a:ext cx="11844537" cy="24505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15642" y="6757675"/>
              <a:ext cx="11421501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300" b="1" dirty="0" smtClean="0"/>
                <a:t>Histogram of object detectors: </a:t>
              </a:r>
              <a:r>
                <a:rPr lang="en-US" sz="2300" dirty="0" smtClean="0"/>
                <a:t>Detector:81/256,  Unique Detector:40 (Units with </a:t>
              </a:r>
              <a:r>
                <a:rPr lang="en-US" sz="2300" dirty="0" err="1" smtClean="0"/>
                <a:t>IoU</a:t>
              </a:r>
              <a:r>
                <a:rPr lang="en-US" sz="2300" dirty="0" smtClean="0"/>
                <a:t>&gt;0.04)</a:t>
              </a:r>
              <a:endParaRPr lang="en-US" sz="2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7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7573</TotalTime>
  <Words>424</Words>
  <Application>Microsoft Macintosh PowerPoint</Application>
  <PresentationFormat>Widescreen</PresentationFormat>
  <Paragraphs>143</Paragraphs>
  <Slides>23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Calibri Light</vt:lpstr>
      <vt:lpstr>Droid Sans Fallback</vt:lpstr>
      <vt:lpstr>Mangal</vt:lpstr>
      <vt:lpstr>Wingdings</vt:lpstr>
      <vt:lpstr>宋体</vt:lpstr>
      <vt:lpstr>Arial</vt:lpstr>
      <vt:lpstr>Office Theme</vt:lpstr>
      <vt:lpstr>Network Dissection: Quantifying Interpretability of Deep Visual Representations</vt:lpstr>
      <vt:lpstr>Deep ConvNet for Visual Recognition</vt:lpstr>
      <vt:lpstr>Previous Work on Network Visualization</vt:lpstr>
      <vt:lpstr>Goal: From Visualization to Interpretation</vt:lpstr>
      <vt:lpstr>Approach: Test units for semantic segmentation</vt:lpstr>
      <vt:lpstr>Network Dissection Quantifying the interpretability of units through segmentation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Emergence of Interpretable Units during Training</vt:lpstr>
      <vt:lpstr>Fine-tuning from ImageNet to Places</vt:lpstr>
      <vt:lpstr>Fine-tuning from ImageNet to Places</vt:lpstr>
      <vt:lpstr>Fine-tuning from Places to ImageNet</vt:lpstr>
      <vt:lpstr>Fine-tuning from Places to ImageNet</vt:lpstr>
      <vt:lpstr>Interpretable Units in DenseNet</vt:lpstr>
      <vt:lpstr>Conclusion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Dissection: Quantifying Interpretability of Deep Visual Representations</dc:title>
  <dc:creator>Microsoft Office User</dc:creator>
  <cp:lastModifiedBy>David Bau</cp:lastModifiedBy>
  <cp:revision>288</cp:revision>
  <dcterms:created xsi:type="dcterms:W3CDTF">2017-06-15T13:21:35Z</dcterms:created>
  <dcterms:modified xsi:type="dcterms:W3CDTF">2017-08-07T20:55:18Z</dcterms:modified>
</cp:coreProperties>
</file>