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6" r:id="rId2"/>
  </p:sldIdLst>
  <p:sldSz cx="14630400" cy="7315200"/>
  <p:notesSz cx="6858000" cy="9144000"/>
  <p:defaultTextStyle>
    <a:defPPr>
      <a:defRPr lang="en-US"/>
    </a:defPPr>
    <a:lvl1pPr marL="0" algn="l" defTabSz="1053389" rtl="0" eaLnBrk="1" latinLnBrk="0" hangingPunct="1">
      <a:defRPr sz="2074" kern="1200">
        <a:solidFill>
          <a:schemeClr val="tx1"/>
        </a:solidFill>
        <a:latin typeface="+mn-lt"/>
        <a:ea typeface="+mn-ea"/>
        <a:cs typeface="+mn-cs"/>
      </a:defRPr>
    </a:lvl1pPr>
    <a:lvl2pPr marL="526694" algn="l" defTabSz="1053389" rtl="0" eaLnBrk="1" latinLnBrk="0" hangingPunct="1">
      <a:defRPr sz="2074" kern="1200">
        <a:solidFill>
          <a:schemeClr val="tx1"/>
        </a:solidFill>
        <a:latin typeface="+mn-lt"/>
        <a:ea typeface="+mn-ea"/>
        <a:cs typeface="+mn-cs"/>
      </a:defRPr>
    </a:lvl2pPr>
    <a:lvl3pPr marL="1053389" algn="l" defTabSz="1053389" rtl="0" eaLnBrk="1" latinLnBrk="0" hangingPunct="1">
      <a:defRPr sz="2074" kern="1200">
        <a:solidFill>
          <a:schemeClr val="tx1"/>
        </a:solidFill>
        <a:latin typeface="+mn-lt"/>
        <a:ea typeface="+mn-ea"/>
        <a:cs typeface="+mn-cs"/>
      </a:defRPr>
    </a:lvl3pPr>
    <a:lvl4pPr marL="1580083" algn="l" defTabSz="1053389" rtl="0" eaLnBrk="1" latinLnBrk="0" hangingPunct="1">
      <a:defRPr sz="2074" kern="1200">
        <a:solidFill>
          <a:schemeClr val="tx1"/>
        </a:solidFill>
        <a:latin typeface="+mn-lt"/>
        <a:ea typeface="+mn-ea"/>
        <a:cs typeface="+mn-cs"/>
      </a:defRPr>
    </a:lvl4pPr>
    <a:lvl5pPr marL="2106778" algn="l" defTabSz="1053389" rtl="0" eaLnBrk="1" latinLnBrk="0" hangingPunct="1">
      <a:defRPr sz="2074" kern="1200">
        <a:solidFill>
          <a:schemeClr val="tx1"/>
        </a:solidFill>
        <a:latin typeface="+mn-lt"/>
        <a:ea typeface="+mn-ea"/>
        <a:cs typeface="+mn-cs"/>
      </a:defRPr>
    </a:lvl5pPr>
    <a:lvl6pPr marL="2633472" algn="l" defTabSz="1053389" rtl="0" eaLnBrk="1" latinLnBrk="0" hangingPunct="1">
      <a:defRPr sz="2074" kern="1200">
        <a:solidFill>
          <a:schemeClr val="tx1"/>
        </a:solidFill>
        <a:latin typeface="+mn-lt"/>
        <a:ea typeface="+mn-ea"/>
        <a:cs typeface="+mn-cs"/>
      </a:defRPr>
    </a:lvl6pPr>
    <a:lvl7pPr marL="3160166" algn="l" defTabSz="1053389" rtl="0" eaLnBrk="1" latinLnBrk="0" hangingPunct="1">
      <a:defRPr sz="2074" kern="1200">
        <a:solidFill>
          <a:schemeClr val="tx1"/>
        </a:solidFill>
        <a:latin typeface="+mn-lt"/>
        <a:ea typeface="+mn-ea"/>
        <a:cs typeface="+mn-cs"/>
      </a:defRPr>
    </a:lvl7pPr>
    <a:lvl8pPr marL="3686861" algn="l" defTabSz="1053389" rtl="0" eaLnBrk="1" latinLnBrk="0" hangingPunct="1">
      <a:defRPr sz="2074" kern="1200">
        <a:solidFill>
          <a:schemeClr val="tx1"/>
        </a:solidFill>
        <a:latin typeface="+mn-lt"/>
        <a:ea typeface="+mn-ea"/>
        <a:cs typeface="+mn-cs"/>
      </a:defRPr>
    </a:lvl8pPr>
    <a:lvl9pPr marL="4213555" algn="l" defTabSz="1053389" rtl="0" eaLnBrk="1" latinLnBrk="0" hangingPunct="1">
      <a:defRPr sz="207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1410"/>
    <a:srgbClr val="ECF0E0"/>
    <a:srgbClr val="B0DBB7"/>
    <a:srgbClr val="E49497"/>
    <a:srgbClr val="F0DDDA"/>
    <a:srgbClr val="B55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854"/>
    <p:restoredTop sz="95827"/>
  </p:normalViewPr>
  <p:slideViewPr>
    <p:cSldViewPr snapToGrid="0" snapToObjects="1">
      <p:cViewPr>
        <p:scale>
          <a:sx n="355" d="100"/>
          <a:sy n="355" d="100"/>
        </p:scale>
        <p:origin x="-21312" y="2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1C9155-CCFC-F348-8340-E76452D12EB4}" type="datetimeFigureOut">
              <a:rPr lang="en-US" smtClean="0"/>
              <a:t>7/19/17</a:t>
            </a:fld>
            <a:endParaRPr lang="en-US"/>
          </a:p>
        </p:txBody>
      </p:sp>
      <p:sp>
        <p:nvSpPr>
          <p:cNvPr id="4" name="Slide Image Placeholder 3"/>
          <p:cNvSpPr>
            <a:spLocks noGrp="1" noRot="1" noChangeAspect="1"/>
          </p:cNvSpPr>
          <p:nvPr>
            <p:ph type="sldImg" idx="2"/>
          </p:nvPr>
        </p:nvSpPr>
        <p:spPr>
          <a:xfrm>
            <a:off x="342900" y="1143000"/>
            <a:ext cx="61722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88AC71-1A5D-9C4F-9512-4E20EE786C15}" type="slidenum">
              <a:rPr lang="en-US" smtClean="0"/>
              <a:t>‹#›</a:t>
            </a:fld>
            <a:endParaRPr lang="en-US"/>
          </a:p>
        </p:txBody>
      </p:sp>
    </p:spTree>
    <p:extLst>
      <p:ext uri="{BB962C8B-B14F-4D97-AF65-F5344CB8AC3E}">
        <p14:creationId xmlns:p14="http://schemas.microsoft.com/office/powerpoint/2010/main" val="1983491611"/>
      </p:ext>
    </p:extLst>
  </p:cSld>
  <p:clrMap bg1="lt1" tx1="dk1" bg2="lt2" tx2="dk2" accent1="accent1" accent2="accent2" accent3="accent3" accent4="accent4" accent5="accent5" accent6="accent6" hlink="hlink" folHlink="folHlink"/>
  <p:notesStyle>
    <a:lvl1pPr marL="0" algn="l" defTabSz="1053389" rtl="0" eaLnBrk="1" latinLnBrk="0" hangingPunct="1">
      <a:defRPr sz="1382" kern="1200">
        <a:solidFill>
          <a:schemeClr val="tx1"/>
        </a:solidFill>
        <a:latin typeface="+mn-lt"/>
        <a:ea typeface="+mn-ea"/>
        <a:cs typeface="+mn-cs"/>
      </a:defRPr>
    </a:lvl1pPr>
    <a:lvl2pPr marL="526694" algn="l" defTabSz="1053389" rtl="0" eaLnBrk="1" latinLnBrk="0" hangingPunct="1">
      <a:defRPr sz="1382" kern="1200">
        <a:solidFill>
          <a:schemeClr val="tx1"/>
        </a:solidFill>
        <a:latin typeface="+mn-lt"/>
        <a:ea typeface="+mn-ea"/>
        <a:cs typeface="+mn-cs"/>
      </a:defRPr>
    </a:lvl2pPr>
    <a:lvl3pPr marL="1053389" algn="l" defTabSz="1053389" rtl="0" eaLnBrk="1" latinLnBrk="0" hangingPunct="1">
      <a:defRPr sz="1382" kern="1200">
        <a:solidFill>
          <a:schemeClr val="tx1"/>
        </a:solidFill>
        <a:latin typeface="+mn-lt"/>
        <a:ea typeface="+mn-ea"/>
        <a:cs typeface="+mn-cs"/>
      </a:defRPr>
    </a:lvl3pPr>
    <a:lvl4pPr marL="1580083" algn="l" defTabSz="1053389" rtl="0" eaLnBrk="1" latinLnBrk="0" hangingPunct="1">
      <a:defRPr sz="1382" kern="1200">
        <a:solidFill>
          <a:schemeClr val="tx1"/>
        </a:solidFill>
        <a:latin typeface="+mn-lt"/>
        <a:ea typeface="+mn-ea"/>
        <a:cs typeface="+mn-cs"/>
      </a:defRPr>
    </a:lvl4pPr>
    <a:lvl5pPr marL="2106778" algn="l" defTabSz="1053389" rtl="0" eaLnBrk="1" latinLnBrk="0" hangingPunct="1">
      <a:defRPr sz="1382" kern="1200">
        <a:solidFill>
          <a:schemeClr val="tx1"/>
        </a:solidFill>
        <a:latin typeface="+mn-lt"/>
        <a:ea typeface="+mn-ea"/>
        <a:cs typeface="+mn-cs"/>
      </a:defRPr>
    </a:lvl5pPr>
    <a:lvl6pPr marL="2633472" algn="l" defTabSz="1053389" rtl="0" eaLnBrk="1" latinLnBrk="0" hangingPunct="1">
      <a:defRPr sz="1382" kern="1200">
        <a:solidFill>
          <a:schemeClr val="tx1"/>
        </a:solidFill>
        <a:latin typeface="+mn-lt"/>
        <a:ea typeface="+mn-ea"/>
        <a:cs typeface="+mn-cs"/>
      </a:defRPr>
    </a:lvl6pPr>
    <a:lvl7pPr marL="3160166" algn="l" defTabSz="1053389" rtl="0" eaLnBrk="1" latinLnBrk="0" hangingPunct="1">
      <a:defRPr sz="1382" kern="1200">
        <a:solidFill>
          <a:schemeClr val="tx1"/>
        </a:solidFill>
        <a:latin typeface="+mn-lt"/>
        <a:ea typeface="+mn-ea"/>
        <a:cs typeface="+mn-cs"/>
      </a:defRPr>
    </a:lvl7pPr>
    <a:lvl8pPr marL="3686861" algn="l" defTabSz="1053389" rtl="0" eaLnBrk="1" latinLnBrk="0" hangingPunct="1">
      <a:defRPr sz="1382" kern="1200">
        <a:solidFill>
          <a:schemeClr val="tx1"/>
        </a:solidFill>
        <a:latin typeface="+mn-lt"/>
        <a:ea typeface="+mn-ea"/>
        <a:cs typeface="+mn-cs"/>
      </a:defRPr>
    </a:lvl8pPr>
    <a:lvl9pPr marL="4213555" algn="l" defTabSz="1053389" rtl="0" eaLnBrk="1" latinLnBrk="0" hangingPunct="1">
      <a:defRPr sz="138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1143000"/>
            <a:ext cx="61722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88AC71-1A5D-9C4F-9512-4E20EE786C15}" type="slidenum">
              <a:rPr lang="en-US" smtClean="0"/>
              <a:t>1</a:t>
            </a:fld>
            <a:endParaRPr lang="en-US"/>
          </a:p>
        </p:txBody>
      </p:sp>
    </p:spTree>
    <p:extLst>
      <p:ext uri="{BB962C8B-B14F-4D97-AF65-F5344CB8AC3E}">
        <p14:creationId xmlns:p14="http://schemas.microsoft.com/office/powerpoint/2010/main" val="1154853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197187"/>
            <a:ext cx="10972800" cy="2546773"/>
          </a:xfrm>
        </p:spPr>
        <p:txBody>
          <a:bodyPr anchor="b"/>
          <a:lstStyle>
            <a:lvl1pPr algn="ctr">
              <a:defRPr sz="6400"/>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842174"/>
            <a:ext cx="10972800" cy="1766146"/>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27BEE69-2E78-1945-BC16-4D31710F65BA}" type="datetimeFigureOut">
              <a:rPr lang="en-US" smtClean="0"/>
              <a:t>7/19/17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657D0-87E6-174D-9BF4-DAEBE125717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27BEE69-2E78-1945-BC16-4D31710F65BA}" type="datetimeFigureOut">
              <a:rPr lang="en-US" smtClean="0"/>
              <a:t>7/19/17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657D0-87E6-174D-9BF4-DAEBE125717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389467"/>
            <a:ext cx="3154680" cy="619929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05840" y="389467"/>
            <a:ext cx="9281160" cy="619929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27BEE69-2E78-1945-BC16-4D31710F65BA}" type="datetimeFigureOut">
              <a:rPr lang="en-US" smtClean="0"/>
              <a:t>7/19/17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657D0-87E6-174D-9BF4-DAEBE125717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27BEE69-2E78-1945-BC16-4D31710F65BA}" type="datetimeFigureOut">
              <a:rPr lang="en-US" smtClean="0"/>
              <a:t>7/19/17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657D0-87E6-174D-9BF4-DAEBE125717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1823721"/>
            <a:ext cx="12618720" cy="3042919"/>
          </a:xfrm>
        </p:spPr>
        <p:txBody>
          <a:bodyPr anchor="b"/>
          <a:lstStyle>
            <a:lvl1pPr>
              <a:defRPr sz="6400"/>
            </a:lvl1pPr>
          </a:lstStyle>
          <a:p>
            <a:r>
              <a:rPr lang="en-US" smtClean="0"/>
              <a:t>Click to edit Master title style</a:t>
            </a:r>
            <a:endParaRPr lang="en-US" dirty="0"/>
          </a:p>
        </p:txBody>
      </p:sp>
      <p:sp>
        <p:nvSpPr>
          <p:cNvPr id="3" name="Text Placeholder 2"/>
          <p:cNvSpPr>
            <a:spLocks noGrp="1"/>
          </p:cNvSpPr>
          <p:nvPr>
            <p:ph type="body" idx="1"/>
          </p:nvPr>
        </p:nvSpPr>
        <p:spPr>
          <a:xfrm>
            <a:off x="998220" y="4895428"/>
            <a:ext cx="12618720" cy="16001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7BEE69-2E78-1945-BC16-4D31710F65BA}" type="datetimeFigureOut">
              <a:rPr lang="en-US" smtClean="0"/>
              <a:t>7/19/17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657D0-87E6-174D-9BF4-DAEBE125717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05840" y="1947333"/>
            <a:ext cx="6217920" cy="46414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406640" y="1947333"/>
            <a:ext cx="6217920" cy="46414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27BEE69-2E78-1945-BC16-4D31710F65BA}" type="datetimeFigureOut">
              <a:rPr lang="en-US" smtClean="0"/>
              <a:t>7/19/17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657D0-87E6-174D-9BF4-DAEBE125717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389467"/>
            <a:ext cx="12618720" cy="141393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07746" y="1793241"/>
            <a:ext cx="6189344" cy="878839"/>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smtClean="0"/>
              <a:t>Click to edit Master text styles</a:t>
            </a:r>
          </a:p>
        </p:txBody>
      </p:sp>
      <p:sp>
        <p:nvSpPr>
          <p:cNvPr id="4" name="Content Placeholder 3"/>
          <p:cNvSpPr>
            <a:spLocks noGrp="1"/>
          </p:cNvSpPr>
          <p:nvPr>
            <p:ph sz="half" idx="2"/>
          </p:nvPr>
        </p:nvSpPr>
        <p:spPr>
          <a:xfrm>
            <a:off x="1007746" y="2672080"/>
            <a:ext cx="6189344" cy="39302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406640" y="1793241"/>
            <a:ext cx="6219826" cy="878839"/>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smtClean="0"/>
              <a:t>Click to edit Master text styles</a:t>
            </a:r>
          </a:p>
        </p:txBody>
      </p:sp>
      <p:sp>
        <p:nvSpPr>
          <p:cNvPr id="6" name="Content Placeholder 5"/>
          <p:cNvSpPr>
            <a:spLocks noGrp="1"/>
          </p:cNvSpPr>
          <p:nvPr>
            <p:ph sz="quarter" idx="4"/>
          </p:nvPr>
        </p:nvSpPr>
        <p:spPr>
          <a:xfrm>
            <a:off x="7406640" y="2672080"/>
            <a:ext cx="6219826" cy="39302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27BEE69-2E78-1945-BC16-4D31710F65BA}" type="datetimeFigureOut">
              <a:rPr lang="en-US" smtClean="0"/>
              <a:t>7/19/17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A657D0-87E6-174D-9BF4-DAEBE125717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27BEE69-2E78-1945-BC16-4D31710F65BA}" type="datetimeFigureOut">
              <a:rPr lang="en-US" smtClean="0"/>
              <a:t>7/19/17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A657D0-87E6-174D-9BF4-DAEBE125717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7BEE69-2E78-1945-BC16-4D31710F65BA}" type="datetimeFigureOut">
              <a:rPr lang="en-US" smtClean="0"/>
              <a:t>7/19/17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A657D0-87E6-174D-9BF4-DAEBE125717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87680"/>
            <a:ext cx="4718684" cy="1706880"/>
          </a:xfrm>
        </p:spPr>
        <p:txBody>
          <a:bodyPr anchor="b"/>
          <a:lstStyle>
            <a:lvl1pPr>
              <a:defRPr sz="3413"/>
            </a:lvl1pPr>
          </a:lstStyle>
          <a:p>
            <a:r>
              <a:rPr lang="en-US" smtClean="0"/>
              <a:t>Click to edit Master title style</a:t>
            </a:r>
            <a:endParaRPr lang="en-US" dirty="0"/>
          </a:p>
        </p:txBody>
      </p:sp>
      <p:sp>
        <p:nvSpPr>
          <p:cNvPr id="3" name="Content Placeholder 2"/>
          <p:cNvSpPr>
            <a:spLocks noGrp="1"/>
          </p:cNvSpPr>
          <p:nvPr>
            <p:ph idx="1"/>
          </p:nvPr>
        </p:nvSpPr>
        <p:spPr>
          <a:xfrm>
            <a:off x="6219826" y="1053254"/>
            <a:ext cx="7406640" cy="5198533"/>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07746" y="2194560"/>
            <a:ext cx="4718684" cy="406569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7BEE69-2E78-1945-BC16-4D31710F65BA}" type="datetimeFigureOut">
              <a:rPr lang="en-US" smtClean="0"/>
              <a:t>7/19/17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657D0-87E6-174D-9BF4-DAEBE125717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87680"/>
            <a:ext cx="4718684" cy="1706880"/>
          </a:xfrm>
        </p:spPr>
        <p:txBody>
          <a:bodyPr anchor="b"/>
          <a:lstStyle>
            <a:lvl1pPr>
              <a:defRPr sz="3413"/>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219826" y="1053254"/>
            <a:ext cx="7406640" cy="5198533"/>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07746" y="2194560"/>
            <a:ext cx="4718684" cy="406569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7BEE69-2E78-1945-BC16-4D31710F65BA}" type="datetimeFigureOut">
              <a:rPr lang="en-US" smtClean="0"/>
              <a:t>7/19/17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657D0-87E6-174D-9BF4-DAEBE125717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389467"/>
            <a:ext cx="12618720" cy="141393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05840" y="1947333"/>
            <a:ext cx="12618720" cy="46414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05840" y="6780107"/>
            <a:ext cx="3291840" cy="389467"/>
          </a:xfrm>
          <a:prstGeom prst="rect">
            <a:avLst/>
          </a:prstGeom>
        </p:spPr>
        <p:txBody>
          <a:bodyPr vert="horz" lIns="91440" tIns="45720" rIns="91440" bIns="45720" rtlCol="0" anchor="ctr"/>
          <a:lstStyle>
            <a:lvl1pPr algn="l">
              <a:defRPr sz="1280">
                <a:solidFill>
                  <a:schemeClr val="tx1">
                    <a:tint val="75000"/>
                  </a:schemeClr>
                </a:solidFill>
              </a:defRPr>
            </a:lvl1pPr>
          </a:lstStyle>
          <a:p>
            <a:fld id="{027BEE69-2E78-1945-BC16-4D31710F65BA}" type="datetimeFigureOut">
              <a:rPr lang="en-US" smtClean="0"/>
              <a:t>7/19/17</a:t>
            </a:fld>
            <a:endParaRPr lang="en-US"/>
          </a:p>
        </p:txBody>
      </p:sp>
      <p:sp>
        <p:nvSpPr>
          <p:cNvPr id="5" name="Footer Placeholder 4"/>
          <p:cNvSpPr>
            <a:spLocks noGrp="1"/>
          </p:cNvSpPr>
          <p:nvPr>
            <p:ph type="ftr" sz="quarter" idx="3"/>
          </p:nvPr>
        </p:nvSpPr>
        <p:spPr>
          <a:xfrm>
            <a:off x="4846320" y="6780107"/>
            <a:ext cx="4937760" cy="389467"/>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332720" y="6780107"/>
            <a:ext cx="3291840" cy="389467"/>
          </a:xfrm>
          <a:prstGeom prst="rect">
            <a:avLst/>
          </a:prstGeom>
        </p:spPr>
        <p:txBody>
          <a:bodyPr vert="horz" lIns="91440" tIns="45720" rIns="91440" bIns="45720" rtlCol="0" anchor="ctr"/>
          <a:lstStyle>
            <a:lvl1pPr algn="r">
              <a:defRPr sz="1280">
                <a:solidFill>
                  <a:schemeClr val="tx1">
                    <a:tint val="75000"/>
                  </a:schemeClr>
                </a:solidFill>
              </a:defRPr>
            </a:lvl1pPr>
          </a:lstStyle>
          <a:p>
            <a:fld id="{E5A657D0-87E6-174D-9BF4-DAEBE1257175}" type="slidenum">
              <a:rPr lang="en-US" smtClean="0"/>
              <a:t>‹#›</a:t>
            </a:fld>
            <a:endParaRPr lang="en-US"/>
          </a:p>
        </p:txBody>
      </p:sp>
    </p:spTree>
    <p:extLst>
      <p:ext uri="{BB962C8B-B14F-4D97-AF65-F5344CB8AC3E}">
        <p14:creationId xmlns:p14="http://schemas.microsoft.com/office/powerpoint/2010/main" val="8049052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7.tiff"/><Relationship Id="rId20" Type="http://schemas.openxmlformats.org/officeDocument/2006/relationships/image" Target="../media/image18.emf"/><Relationship Id="rId21" Type="http://schemas.openxmlformats.org/officeDocument/2006/relationships/image" Target="../media/image19.emf"/><Relationship Id="rId22" Type="http://schemas.openxmlformats.org/officeDocument/2006/relationships/image" Target="../media/image20.emf"/><Relationship Id="rId23" Type="http://schemas.openxmlformats.org/officeDocument/2006/relationships/image" Target="../media/image21.emf"/><Relationship Id="rId24" Type="http://schemas.openxmlformats.org/officeDocument/2006/relationships/image" Target="../media/image22.emf"/><Relationship Id="rId25" Type="http://schemas.openxmlformats.org/officeDocument/2006/relationships/image" Target="../media/image23.emf"/><Relationship Id="rId10" Type="http://schemas.openxmlformats.org/officeDocument/2006/relationships/image" Target="../media/image8.emf"/><Relationship Id="rId11" Type="http://schemas.openxmlformats.org/officeDocument/2006/relationships/image" Target="../media/image9.emf"/><Relationship Id="rId12" Type="http://schemas.openxmlformats.org/officeDocument/2006/relationships/image" Target="../media/image10.tiff"/><Relationship Id="rId13" Type="http://schemas.openxmlformats.org/officeDocument/2006/relationships/image" Target="../media/image11.emf"/><Relationship Id="rId14" Type="http://schemas.openxmlformats.org/officeDocument/2006/relationships/image" Target="../media/image12.tiff"/><Relationship Id="rId15" Type="http://schemas.openxmlformats.org/officeDocument/2006/relationships/image" Target="../media/image13.tiff"/><Relationship Id="rId16" Type="http://schemas.openxmlformats.org/officeDocument/2006/relationships/image" Target="../media/image14.emf"/><Relationship Id="rId17" Type="http://schemas.openxmlformats.org/officeDocument/2006/relationships/image" Target="../media/image15.emf"/><Relationship Id="rId18" Type="http://schemas.openxmlformats.org/officeDocument/2006/relationships/image" Target="../media/image16.emf"/><Relationship Id="rId19" Type="http://schemas.openxmlformats.org/officeDocument/2006/relationships/image" Target="../media/image17.emf"/><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 Id="rId4" Type="http://schemas.openxmlformats.org/officeDocument/2006/relationships/image" Target="../media/image2.png"/><Relationship Id="rId5" Type="http://schemas.openxmlformats.org/officeDocument/2006/relationships/image" Target="../media/image3.tiff"/><Relationship Id="rId6" Type="http://schemas.openxmlformats.org/officeDocument/2006/relationships/image" Target="../media/image4.tiff"/><Relationship Id="rId7" Type="http://schemas.openxmlformats.org/officeDocument/2006/relationships/image" Target="../media/image5.emf"/><Relationship Id="rId8" Type="http://schemas.openxmlformats.org/officeDocument/2006/relationships/image" Target="../media/image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3733" y="4816972"/>
            <a:ext cx="3397303" cy="623994"/>
          </a:xfrm>
          <a:prstGeom prst="rect">
            <a:avLst/>
          </a:prstGeom>
        </p:spPr>
      </p:pic>
      <p:grpSp>
        <p:nvGrpSpPr>
          <p:cNvPr id="4" name="Group 3"/>
          <p:cNvGrpSpPr/>
          <p:nvPr/>
        </p:nvGrpSpPr>
        <p:grpSpPr>
          <a:xfrm>
            <a:off x="3072461" y="6175970"/>
            <a:ext cx="374620" cy="683844"/>
            <a:chOff x="3083383" y="6173517"/>
            <a:chExt cx="549428" cy="1022263"/>
          </a:xfrm>
        </p:grpSpPr>
        <p:pic>
          <p:nvPicPr>
            <p:cNvPr id="132" name="Picture 131"/>
            <p:cNvPicPr>
              <a:picLocks noChangeAspect="1"/>
            </p:cNvPicPr>
            <p:nvPr/>
          </p:nvPicPr>
          <p:blipFill rotWithShape="1">
            <a:blip r:embed="rId4"/>
            <a:srcRect l="59046"/>
            <a:stretch/>
          </p:blipFill>
          <p:spPr>
            <a:xfrm>
              <a:off x="3091583" y="6173517"/>
              <a:ext cx="536746" cy="1022263"/>
            </a:xfrm>
            <a:prstGeom prst="rect">
              <a:avLst/>
            </a:prstGeom>
          </p:spPr>
        </p:pic>
        <p:sp>
          <p:nvSpPr>
            <p:cNvPr id="3" name="Rectangle 2"/>
            <p:cNvSpPr/>
            <p:nvPr/>
          </p:nvSpPr>
          <p:spPr>
            <a:xfrm>
              <a:off x="3083383" y="6646827"/>
              <a:ext cx="549428" cy="66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Box 77"/>
          <p:cNvSpPr txBox="1"/>
          <p:nvPr/>
        </p:nvSpPr>
        <p:spPr>
          <a:xfrm>
            <a:off x="1927063" y="-7130"/>
            <a:ext cx="10780324" cy="486287"/>
          </a:xfrm>
          <a:prstGeom prst="rect">
            <a:avLst/>
          </a:prstGeom>
          <a:noFill/>
        </p:spPr>
        <p:txBody>
          <a:bodyPr wrap="square" rtlCol="0">
            <a:spAutoFit/>
          </a:bodyPr>
          <a:lstStyle/>
          <a:p>
            <a:pPr algn="ctr"/>
            <a:r>
              <a:rPr lang="en-US" sz="2560" dirty="0">
                <a:latin typeface="+mj-lt"/>
              </a:rPr>
              <a:t>Network Dissection: Quantifying Interpretability of Deep Visual </a:t>
            </a:r>
            <a:r>
              <a:rPr lang="en-US" sz="2560" dirty="0" smtClean="0">
                <a:latin typeface="+mj-lt"/>
              </a:rPr>
              <a:t>Representations</a:t>
            </a:r>
            <a:endParaRPr lang="en-US" sz="2560" b="1" dirty="0">
              <a:latin typeface="+mj-lt"/>
            </a:endParaRPr>
          </a:p>
        </p:txBody>
      </p:sp>
      <p:sp>
        <p:nvSpPr>
          <p:cNvPr id="79" name="TextBox 78"/>
          <p:cNvSpPr txBox="1"/>
          <p:nvPr/>
        </p:nvSpPr>
        <p:spPr>
          <a:xfrm>
            <a:off x="4222083" y="470294"/>
            <a:ext cx="6190284" cy="355034"/>
          </a:xfrm>
          <a:prstGeom prst="rect">
            <a:avLst/>
          </a:prstGeom>
          <a:noFill/>
        </p:spPr>
        <p:txBody>
          <a:bodyPr wrap="none" rtlCol="0">
            <a:spAutoFit/>
          </a:bodyPr>
          <a:lstStyle/>
          <a:p>
            <a:pPr algn="ctr"/>
            <a:r>
              <a:rPr lang="en-US" sz="1707" dirty="0">
                <a:solidFill>
                  <a:schemeClr val="bg2">
                    <a:lumMod val="50000"/>
                  </a:schemeClr>
                </a:solidFill>
                <a:latin typeface="+mj-lt"/>
              </a:rPr>
              <a:t>David Bau*, </a:t>
            </a:r>
            <a:r>
              <a:rPr lang="en-US" sz="1707" dirty="0" err="1">
                <a:solidFill>
                  <a:schemeClr val="bg2">
                    <a:lumMod val="50000"/>
                  </a:schemeClr>
                </a:solidFill>
                <a:latin typeface="+mj-lt"/>
              </a:rPr>
              <a:t>Bolei</a:t>
            </a:r>
            <a:r>
              <a:rPr lang="en-US" sz="1707" dirty="0">
                <a:solidFill>
                  <a:schemeClr val="bg2">
                    <a:lumMod val="50000"/>
                  </a:schemeClr>
                </a:solidFill>
                <a:latin typeface="+mj-lt"/>
              </a:rPr>
              <a:t> Zhou*, Aditya Khosla, Aude Oliva, Antonio </a:t>
            </a:r>
            <a:r>
              <a:rPr lang="en-US" sz="1707" dirty="0" err="1" smtClean="0">
                <a:solidFill>
                  <a:schemeClr val="bg2">
                    <a:lumMod val="50000"/>
                  </a:schemeClr>
                </a:solidFill>
                <a:latin typeface="+mj-lt"/>
              </a:rPr>
              <a:t>Torralba</a:t>
            </a:r>
            <a:endParaRPr lang="en-US" sz="1707" dirty="0">
              <a:solidFill>
                <a:schemeClr val="bg2">
                  <a:lumMod val="50000"/>
                </a:schemeClr>
              </a:solidFill>
              <a:latin typeface="+mj-lt"/>
            </a:endParaRPr>
          </a:p>
        </p:txBody>
      </p:sp>
      <p:pic>
        <p:nvPicPr>
          <p:cNvPr id="84" name="Picture 83"/>
          <p:cNvPicPr>
            <a:picLocks noChangeAspect="1"/>
          </p:cNvPicPr>
          <p:nvPr/>
        </p:nvPicPr>
        <p:blipFill>
          <a:blip r:embed="rId5"/>
          <a:stretch>
            <a:fillRect/>
          </a:stretch>
        </p:blipFill>
        <p:spPr>
          <a:xfrm>
            <a:off x="13648844" y="76715"/>
            <a:ext cx="802263" cy="726480"/>
          </a:xfrm>
          <a:prstGeom prst="rect">
            <a:avLst/>
          </a:prstGeom>
        </p:spPr>
      </p:pic>
      <p:pic>
        <p:nvPicPr>
          <p:cNvPr id="86" name="Picture 85"/>
          <p:cNvPicPr>
            <a:picLocks noChangeAspect="1"/>
          </p:cNvPicPr>
          <p:nvPr/>
        </p:nvPicPr>
        <p:blipFill>
          <a:blip r:embed="rId6"/>
          <a:stretch>
            <a:fillRect/>
          </a:stretch>
        </p:blipFill>
        <p:spPr>
          <a:xfrm>
            <a:off x="145095" y="90676"/>
            <a:ext cx="1139327" cy="589246"/>
          </a:xfrm>
          <a:prstGeom prst="rect">
            <a:avLst/>
          </a:prstGeom>
        </p:spPr>
      </p:pic>
      <p:cxnSp>
        <p:nvCxnSpPr>
          <p:cNvPr id="88" name="Straight Connector 87"/>
          <p:cNvCxnSpPr/>
          <p:nvPr/>
        </p:nvCxnSpPr>
        <p:spPr>
          <a:xfrm>
            <a:off x="145095" y="838129"/>
            <a:ext cx="14349838" cy="0"/>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sp>
        <p:nvSpPr>
          <p:cNvPr id="91" name="TextBox 90"/>
          <p:cNvSpPr txBox="1"/>
          <p:nvPr/>
        </p:nvSpPr>
        <p:spPr>
          <a:xfrm>
            <a:off x="10993423" y="6410267"/>
            <a:ext cx="3640620" cy="907941"/>
          </a:xfrm>
          <a:prstGeom prst="rect">
            <a:avLst/>
          </a:prstGeom>
          <a:noFill/>
        </p:spPr>
        <p:txBody>
          <a:bodyPr wrap="square" rtlCol="0">
            <a:spAutoFit/>
          </a:bodyPr>
          <a:lstStyle/>
          <a:p>
            <a:pPr algn="ctr"/>
            <a:r>
              <a:rPr lang="en-US" sz="1100" b="1" dirty="0">
                <a:solidFill>
                  <a:srgbClr val="7A1410"/>
                </a:solidFill>
              </a:rPr>
              <a:t>Papers, </a:t>
            </a:r>
            <a:r>
              <a:rPr lang="en-US" sz="1100" b="1" dirty="0" smtClean="0">
                <a:solidFill>
                  <a:srgbClr val="7A1410"/>
                </a:solidFill>
              </a:rPr>
              <a:t>data, and code at </a:t>
            </a:r>
            <a:r>
              <a:rPr lang="en-US" sz="1100" b="1" dirty="0">
                <a:solidFill>
                  <a:srgbClr val="7A1410"/>
                </a:solidFill>
              </a:rPr>
              <a:t>http://</a:t>
            </a:r>
            <a:r>
              <a:rPr lang="en-US" sz="1100" b="1" dirty="0" err="1" smtClean="0">
                <a:solidFill>
                  <a:srgbClr val="7A1410"/>
                </a:solidFill>
              </a:rPr>
              <a:t>netdissect.csail.mit.edu</a:t>
            </a:r>
            <a:endParaRPr lang="en-US" sz="1100" b="1" dirty="0" smtClean="0">
              <a:solidFill>
                <a:srgbClr val="7A1410"/>
              </a:solidFill>
            </a:endParaRPr>
          </a:p>
          <a:p>
            <a:endParaRPr lang="en-US" sz="600" dirty="0" smtClean="0"/>
          </a:p>
          <a:p>
            <a:r>
              <a:rPr lang="en-US" sz="600" dirty="0" smtClean="0"/>
              <a:t>Acknowledgements: </a:t>
            </a:r>
            <a:r>
              <a:rPr lang="en-US" sz="600" dirty="0"/>
              <a:t> This work was partly supported by the National Science Foundation under Grant No. 1524817 to A.T.; the </a:t>
            </a:r>
            <a:r>
              <a:rPr lang="en-US" sz="600" dirty="0" err="1"/>
              <a:t>Vannevar</a:t>
            </a:r>
            <a:r>
              <a:rPr lang="en-US" sz="600" dirty="0"/>
              <a:t> Bush Faculty Fellowship program sponsored by the Basic Research Office of the Assistant Secretary of Defense for Research and Engineering and funded by the Office of Naval Research through grant N00014-16-1-3116 to A.O.; the MIT Big Data Initiative at CSAIL, the Toyota Research Institute MIT CSAIL Joint Research Center, Google and Amazon Awards</a:t>
            </a:r>
            <a:r>
              <a:rPr lang="en-US" sz="600" dirty="0" smtClean="0"/>
              <a:t>, </a:t>
            </a:r>
            <a:r>
              <a:rPr lang="en-US" sz="600" dirty="0"/>
              <a:t>and a hardware donation from NVIDIA Corporation. B.Z. is supported by a Facebook Fellowship.</a:t>
            </a:r>
            <a:endParaRPr lang="en-US" sz="600" b="1" dirty="0">
              <a:solidFill>
                <a:srgbClr val="7A1410"/>
              </a:solidFill>
            </a:endParaRPr>
          </a:p>
        </p:txBody>
      </p:sp>
      <p:cxnSp>
        <p:nvCxnSpPr>
          <p:cNvPr id="125" name="Straight Connector 124"/>
          <p:cNvCxnSpPr/>
          <p:nvPr/>
        </p:nvCxnSpPr>
        <p:spPr>
          <a:xfrm>
            <a:off x="7317719" y="947010"/>
            <a:ext cx="0" cy="6308367"/>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126" name="Straight Connector 125"/>
          <p:cNvCxnSpPr/>
          <p:nvPr/>
        </p:nvCxnSpPr>
        <p:spPr>
          <a:xfrm>
            <a:off x="10977097" y="947009"/>
            <a:ext cx="0" cy="6308367"/>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sp>
        <p:nvSpPr>
          <p:cNvPr id="2" name="Rectangle 1"/>
          <p:cNvSpPr/>
          <p:nvPr/>
        </p:nvSpPr>
        <p:spPr>
          <a:xfrm>
            <a:off x="10562852" y="527780"/>
            <a:ext cx="2148986" cy="289310"/>
          </a:xfrm>
          <a:prstGeom prst="rect">
            <a:avLst/>
          </a:prstGeom>
        </p:spPr>
        <p:txBody>
          <a:bodyPr wrap="none">
            <a:spAutoFit/>
          </a:bodyPr>
          <a:lstStyle/>
          <a:p>
            <a:r>
              <a:rPr lang="en-US" sz="1280" dirty="0">
                <a:solidFill>
                  <a:schemeClr val="bg2">
                    <a:lumMod val="50000"/>
                  </a:schemeClr>
                </a:solidFill>
                <a:latin typeface="+mj-lt"/>
              </a:rPr>
              <a:t>* Indicates equal </a:t>
            </a:r>
            <a:r>
              <a:rPr lang="en-US" sz="1280" dirty="0" smtClean="0">
                <a:solidFill>
                  <a:schemeClr val="bg2">
                    <a:lumMod val="50000"/>
                  </a:schemeClr>
                </a:solidFill>
                <a:latin typeface="+mj-lt"/>
              </a:rPr>
              <a:t>contribution</a:t>
            </a:r>
            <a:endParaRPr lang="en-US" sz="1280" dirty="0">
              <a:latin typeface="+mj-lt"/>
            </a:endParaRPr>
          </a:p>
        </p:txBody>
      </p:sp>
      <p:sp>
        <p:nvSpPr>
          <p:cNvPr id="89" name="TextBox 88"/>
          <p:cNvSpPr txBox="1"/>
          <p:nvPr/>
        </p:nvSpPr>
        <p:spPr>
          <a:xfrm>
            <a:off x="3749785" y="894183"/>
            <a:ext cx="3523915" cy="355034"/>
          </a:xfrm>
          <a:prstGeom prst="rect">
            <a:avLst/>
          </a:prstGeom>
          <a:noFill/>
        </p:spPr>
        <p:txBody>
          <a:bodyPr wrap="square" rtlCol="0">
            <a:spAutoFit/>
          </a:bodyPr>
          <a:lstStyle/>
          <a:p>
            <a:r>
              <a:rPr lang="en-US" sz="1707" b="1" dirty="0" smtClean="0">
                <a:solidFill>
                  <a:srgbClr val="7A1410"/>
                </a:solidFill>
              </a:rPr>
              <a:t>Are Individual Units Meaningful?</a:t>
            </a:r>
            <a:endParaRPr lang="en-US" sz="1707" b="1" dirty="0">
              <a:solidFill>
                <a:srgbClr val="7A1410"/>
              </a:solidFill>
            </a:endParaRPr>
          </a:p>
        </p:txBody>
      </p:sp>
      <p:sp>
        <p:nvSpPr>
          <p:cNvPr id="97" name="TextBox 96"/>
          <p:cNvSpPr txBox="1"/>
          <p:nvPr/>
        </p:nvSpPr>
        <p:spPr>
          <a:xfrm>
            <a:off x="44450" y="2844555"/>
            <a:ext cx="3224544" cy="355034"/>
          </a:xfrm>
          <a:prstGeom prst="rect">
            <a:avLst/>
          </a:prstGeom>
          <a:noFill/>
        </p:spPr>
        <p:txBody>
          <a:bodyPr wrap="square" rtlCol="0">
            <a:spAutoFit/>
          </a:bodyPr>
          <a:lstStyle/>
          <a:p>
            <a:r>
              <a:rPr lang="en-US" sz="1707" b="1" dirty="0" smtClean="0">
                <a:solidFill>
                  <a:srgbClr val="7A1410"/>
                </a:solidFill>
              </a:rPr>
              <a:t>Quantifying Interpretability</a:t>
            </a:r>
            <a:endParaRPr lang="en-US" sz="1707" b="1" dirty="0">
              <a:solidFill>
                <a:srgbClr val="7A1410"/>
              </a:solidFill>
            </a:endParaRPr>
          </a:p>
        </p:txBody>
      </p:sp>
      <p:cxnSp>
        <p:nvCxnSpPr>
          <p:cNvPr id="180" name="Straight Connector 179"/>
          <p:cNvCxnSpPr/>
          <p:nvPr/>
        </p:nvCxnSpPr>
        <p:spPr>
          <a:xfrm>
            <a:off x="3658341" y="947010"/>
            <a:ext cx="0" cy="6308367"/>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sp>
        <p:nvSpPr>
          <p:cNvPr id="183" name="TextBox 182"/>
          <p:cNvSpPr txBox="1"/>
          <p:nvPr/>
        </p:nvSpPr>
        <p:spPr>
          <a:xfrm>
            <a:off x="7385591" y="894183"/>
            <a:ext cx="3573602" cy="355034"/>
          </a:xfrm>
          <a:prstGeom prst="rect">
            <a:avLst/>
          </a:prstGeom>
          <a:noFill/>
        </p:spPr>
        <p:txBody>
          <a:bodyPr wrap="square" rtlCol="0">
            <a:spAutoFit/>
          </a:bodyPr>
          <a:lstStyle/>
          <a:p>
            <a:r>
              <a:rPr lang="en-US" sz="1707" b="1" dirty="0" smtClean="0">
                <a:solidFill>
                  <a:srgbClr val="7A1410"/>
                </a:solidFill>
              </a:rPr>
              <a:t>Comparing Interpretable Units</a:t>
            </a:r>
            <a:endParaRPr lang="en-US" sz="1707" b="1" dirty="0">
              <a:solidFill>
                <a:srgbClr val="7A1410"/>
              </a:solidFill>
            </a:endParaRPr>
          </a:p>
        </p:txBody>
      </p:sp>
      <p:sp>
        <p:nvSpPr>
          <p:cNvPr id="188" name="TextBox 187"/>
          <p:cNvSpPr txBox="1"/>
          <p:nvPr/>
        </p:nvSpPr>
        <p:spPr>
          <a:xfrm>
            <a:off x="11043048" y="894183"/>
            <a:ext cx="3573602" cy="355034"/>
          </a:xfrm>
          <a:prstGeom prst="rect">
            <a:avLst/>
          </a:prstGeom>
          <a:noFill/>
        </p:spPr>
        <p:txBody>
          <a:bodyPr wrap="square" rtlCol="0">
            <a:spAutoFit/>
          </a:bodyPr>
          <a:lstStyle/>
          <a:p>
            <a:r>
              <a:rPr lang="en-US" sz="1707" b="1" dirty="0" smtClean="0">
                <a:solidFill>
                  <a:srgbClr val="7A1410"/>
                </a:solidFill>
              </a:rPr>
              <a:t>Emergence of Interpretability</a:t>
            </a:r>
            <a:endParaRPr lang="en-US" sz="1707" b="1" dirty="0">
              <a:solidFill>
                <a:srgbClr val="7A1410"/>
              </a:solidFill>
            </a:endParaRPr>
          </a:p>
        </p:txBody>
      </p:sp>
      <p:sp>
        <p:nvSpPr>
          <p:cNvPr id="52" name="TextBox 51"/>
          <p:cNvSpPr txBox="1"/>
          <p:nvPr/>
        </p:nvSpPr>
        <p:spPr>
          <a:xfrm>
            <a:off x="79175" y="3383901"/>
            <a:ext cx="2995848" cy="246221"/>
          </a:xfrm>
          <a:prstGeom prst="rect">
            <a:avLst/>
          </a:prstGeom>
          <a:noFill/>
        </p:spPr>
        <p:txBody>
          <a:bodyPr wrap="square" rtlCol="0">
            <a:spAutoFit/>
          </a:bodyPr>
          <a:lstStyle/>
          <a:p>
            <a:r>
              <a:rPr lang="en-US" sz="1000" dirty="0" smtClean="0"/>
              <a:t>1. Define a broad dictionary of candidate concepts.</a:t>
            </a:r>
            <a:endParaRPr lang="en-US" sz="1000" dirty="0"/>
          </a:p>
        </p:txBody>
      </p:sp>
      <p:sp>
        <p:nvSpPr>
          <p:cNvPr id="54" name="TextBox 53"/>
          <p:cNvSpPr txBox="1"/>
          <p:nvPr/>
        </p:nvSpPr>
        <p:spPr>
          <a:xfrm>
            <a:off x="79175" y="4779431"/>
            <a:ext cx="3383210" cy="246221"/>
          </a:xfrm>
          <a:prstGeom prst="rect">
            <a:avLst/>
          </a:prstGeom>
          <a:noFill/>
        </p:spPr>
        <p:txBody>
          <a:bodyPr wrap="square" rtlCol="0">
            <a:spAutoFit/>
          </a:bodyPr>
          <a:lstStyle/>
          <a:p>
            <a:r>
              <a:rPr lang="en-US" sz="1000" dirty="0" smtClean="0"/>
              <a:t>2. Test each internal unit on segmentation of every concept.</a:t>
            </a:r>
            <a:endParaRPr lang="en-US" sz="1000" dirty="0"/>
          </a:p>
        </p:txBody>
      </p:sp>
      <p:sp>
        <p:nvSpPr>
          <p:cNvPr id="55" name="TextBox 54"/>
          <p:cNvSpPr txBox="1"/>
          <p:nvPr/>
        </p:nvSpPr>
        <p:spPr>
          <a:xfrm>
            <a:off x="79175" y="5745705"/>
            <a:ext cx="3460187" cy="246221"/>
          </a:xfrm>
          <a:prstGeom prst="rect">
            <a:avLst/>
          </a:prstGeom>
          <a:noFill/>
        </p:spPr>
        <p:txBody>
          <a:bodyPr wrap="square" rtlCol="0">
            <a:spAutoFit/>
          </a:bodyPr>
          <a:lstStyle/>
          <a:p>
            <a:r>
              <a:rPr lang="en-US" sz="1000" dirty="0"/>
              <a:t>3</a:t>
            </a:r>
            <a:r>
              <a:rPr lang="en-US" sz="1000" dirty="0" smtClean="0"/>
              <a:t>. Measure segmentation quality and match units to concepts.</a:t>
            </a:r>
            <a:endParaRPr lang="en-US" sz="1000" dirty="0"/>
          </a:p>
        </p:txBody>
      </p:sp>
      <p:grpSp>
        <p:nvGrpSpPr>
          <p:cNvPr id="6" name="Group 5"/>
          <p:cNvGrpSpPr/>
          <p:nvPr/>
        </p:nvGrpSpPr>
        <p:grpSpPr>
          <a:xfrm>
            <a:off x="1798663" y="1056201"/>
            <a:ext cx="1859678" cy="215444"/>
            <a:chOff x="1692719" y="1006459"/>
            <a:chExt cx="1859678" cy="215444"/>
          </a:xfrm>
        </p:grpSpPr>
        <p:sp>
          <p:nvSpPr>
            <p:cNvPr id="47" name="TextBox 46"/>
            <p:cNvSpPr txBox="1"/>
            <p:nvPr/>
          </p:nvSpPr>
          <p:spPr>
            <a:xfrm>
              <a:off x="1692719" y="1006459"/>
              <a:ext cx="1859678" cy="215444"/>
            </a:xfrm>
            <a:prstGeom prst="rect">
              <a:avLst/>
            </a:prstGeom>
            <a:noFill/>
          </p:spPr>
          <p:txBody>
            <a:bodyPr wrap="square" rtlCol="0">
              <a:spAutoFit/>
            </a:bodyPr>
            <a:lstStyle/>
            <a:p>
              <a:pPr algn="ctr"/>
              <a:r>
                <a:rPr lang="en-US" sz="800" dirty="0" smtClean="0"/>
                <a:t>Internal units match unknown concepts.</a:t>
              </a:r>
            </a:p>
          </p:txBody>
        </p:sp>
        <p:sp>
          <p:nvSpPr>
            <p:cNvPr id="49" name="Rectangle 48"/>
            <p:cNvSpPr/>
            <p:nvPr/>
          </p:nvSpPr>
          <p:spPr>
            <a:xfrm>
              <a:off x="1759189" y="1060910"/>
              <a:ext cx="597828" cy="116302"/>
            </a:xfrm>
            <a:prstGeom prst="rect">
              <a:avLst/>
            </a:prstGeom>
            <a:noFill/>
            <a:ln>
              <a:solidFill>
                <a:srgbClr val="E494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2" name="Group 11"/>
          <p:cNvGrpSpPr/>
          <p:nvPr/>
        </p:nvGrpSpPr>
        <p:grpSpPr>
          <a:xfrm>
            <a:off x="1911599" y="920695"/>
            <a:ext cx="1633807" cy="215444"/>
            <a:chOff x="1851940" y="914191"/>
            <a:chExt cx="1743330" cy="215444"/>
          </a:xfrm>
        </p:grpSpPr>
        <p:sp>
          <p:nvSpPr>
            <p:cNvPr id="8" name="Rectangle 7"/>
            <p:cNvSpPr/>
            <p:nvPr/>
          </p:nvSpPr>
          <p:spPr>
            <a:xfrm>
              <a:off x="1927842" y="962792"/>
              <a:ext cx="353544" cy="125756"/>
            </a:xfrm>
            <a:prstGeom prst="rect">
              <a:avLst/>
            </a:prstGeom>
            <a:solidFill>
              <a:srgbClr val="ECF0E0"/>
            </a:solidFill>
            <a:ln>
              <a:solidFill>
                <a:srgbClr val="B0DB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851940" y="914191"/>
              <a:ext cx="1743330" cy="215444"/>
            </a:xfrm>
            <a:prstGeom prst="rect">
              <a:avLst/>
            </a:prstGeom>
            <a:noFill/>
          </p:spPr>
          <p:txBody>
            <a:bodyPr wrap="square" rtlCol="0">
              <a:spAutoFit/>
            </a:bodyPr>
            <a:lstStyle/>
            <a:p>
              <a:r>
                <a:rPr lang="en-US" sz="800" dirty="0" smtClean="0">
                  <a:solidFill>
                    <a:schemeClr val="accent6">
                      <a:lumMod val="75000"/>
                    </a:schemeClr>
                  </a:solidFill>
                </a:rPr>
                <a:t>Output </a:t>
              </a:r>
              <a:r>
                <a:rPr lang="en-US" sz="800" dirty="0" smtClean="0"/>
                <a:t>measured by performance.</a:t>
              </a:r>
              <a:endParaRPr lang="en-US" sz="800" dirty="0"/>
            </a:p>
          </p:txBody>
        </p:sp>
      </p:grpSp>
      <p:sp>
        <p:nvSpPr>
          <p:cNvPr id="90" name="TextBox 89"/>
          <p:cNvSpPr txBox="1"/>
          <p:nvPr/>
        </p:nvSpPr>
        <p:spPr>
          <a:xfrm>
            <a:off x="44450" y="894183"/>
            <a:ext cx="1147750" cy="355034"/>
          </a:xfrm>
          <a:prstGeom prst="rect">
            <a:avLst/>
          </a:prstGeom>
          <a:noFill/>
        </p:spPr>
        <p:txBody>
          <a:bodyPr wrap="none" rtlCol="0">
            <a:spAutoFit/>
          </a:bodyPr>
          <a:lstStyle/>
          <a:p>
            <a:r>
              <a:rPr lang="en-US" sz="1707" b="1" dirty="0" smtClean="0">
                <a:solidFill>
                  <a:srgbClr val="7A1410"/>
                </a:solidFill>
              </a:rPr>
              <a:t>Peering In </a:t>
            </a:r>
            <a:endParaRPr lang="en-US" sz="1707" b="1" dirty="0">
              <a:solidFill>
                <a:srgbClr val="7A1410"/>
              </a:solidFill>
            </a:endParaRPr>
          </a:p>
        </p:txBody>
      </p:sp>
      <p:sp>
        <p:nvSpPr>
          <p:cNvPr id="7" name="TextBox 6"/>
          <p:cNvSpPr txBox="1"/>
          <p:nvPr/>
        </p:nvSpPr>
        <p:spPr>
          <a:xfrm>
            <a:off x="56025" y="1232071"/>
            <a:ext cx="1850002" cy="400110"/>
          </a:xfrm>
          <a:prstGeom prst="rect">
            <a:avLst/>
          </a:prstGeom>
          <a:noFill/>
        </p:spPr>
        <p:txBody>
          <a:bodyPr wrap="square" rtlCol="0">
            <a:spAutoFit/>
          </a:bodyPr>
          <a:lstStyle/>
          <a:p>
            <a:r>
              <a:rPr lang="en-US" sz="1000" dirty="0" smtClean="0"/>
              <a:t>What is learned inside?</a:t>
            </a:r>
          </a:p>
          <a:p>
            <a:r>
              <a:rPr lang="en-US" sz="1000" dirty="0" smtClean="0"/>
              <a:t>How do internals compare?</a:t>
            </a:r>
            <a:endParaRPr lang="en-US" sz="1000" dirty="0"/>
          </a:p>
        </p:txBody>
      </p:sp>
      <p:sp>
        <p:nvSpPr>
          <p:cNvPr id="48" name="TextBox 47"/>
          <p:cNvSpPr txBox="1"/>
          <p:nvPr/>
        </p:nvSpPr>
        <p:spPr>
          <a:xfrm>
            <a:off x="56025" y="1715725"/>
            <a:ext cx="2305131" cy="246221"/>
          </a:xfrm>
          <a:prstGeom prst="rect">
            <a:avLst/>
          </a:prstGeom>
          <a:noFill/>
        </p:spPr>
        <p:txBody>
          <a:bodyPr wrap="square" rtlCol="0">
            <a:spAutoFit/>
          </a:bodyPr>
          <a:lstStyle/>
          <a:p>
            <a:r>
              <a:rPr lang="en-US" sz="1000" dirty="0" smtClean="0"/>
              <a:t>Our contributions:</a:t>
            </a:r>
          </a:p>
        </p:txBody>
      </p:sp>
      <p:grpSp>
        <p:nvGrpSpPr>
          <p:cNvPr id="10" name="Group 9"/>
          <p:cNvGrpSpPr/>
          <p:nvPr/>
        </p:nvGrpSpPr>
        <p:grpSpPr>
          <a:xfrm>
            <a:off x="1783210" y="1210957"/>
            <a:ext cx="1904877" cy="3010832"/>
            <a:chOff x="1755330" y="1166349"/>
            <a:chExt cx="1904877" cy="3010832"/>
          </a:xfrm>
        </p:grpSpPr>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9875" y="1343915"/>
              <a:ext cx="1700991" cy="2719880"/>
            </a:xfrm>
            <a:prstGeom prst="rect">
              <a:avLst/>
            </a:prstGeom>
          </p:spPr>
        </p:pic>
        <p:sp>
          <p:nvSpPr>
            <p:cNvPr id="9" name="TextBox 8"/>
            <p:cNvSpPr txBox="1"/>
            <p:nvPr/>
          </p:nvSpPr>
          <p:spPr>
            <a:xfrm>
              <a:off x="1755330" y="1166349"/>
              <a:ext cx="470750" cy="215444"/>
            </a:xfrm>
            <a:prstGeom prst="rect">
              <a:avLst/>
            </a:prstGeom>
            <a:noFill/>
          </p:spPr>
          <p:txBody>
            <a:bodyPr wrap="square" rtlCol="0">
              <a:spAutoFit/>
            </a:bodyPr>
            <a:lstStyle/>
            <a:p>
              <a:pPr algn="ctr"/>
              <a:r>
                <a:rPr lang="en-US" sz="400" dirty="0" err="1" smtClean="0"/>
                <a:t>AlexNet</a:t>
              </a:r>
              <a:r>
                <a:rPr lang="en-US" sz="400" dirty="0" smtClean="0"/>
                <a:t> 2012</a:t>
              </a:r>
              <a:br>
                <a:rPr lang="en-US" sz="400" dirty="0" smtClean="0"/>
              </a:br>
              <a:r>
                <a:rPr lang="en-US" sz="400" dirty="0" smtClean="0"/>
                <a:t>5 conv layers</a:t>
              </a:r>
              <a:endParaRPr lang="en-US" sz="400" dirty="0"/>
            </a:p>
          </p:txBody>
        </p:sp>
        <p:sp>
          <p:nvSpPr>
            <p:cNvPr id="50" name="TextBox 49"/>
            <p:cNvSpPr txBox="1"/>
            <p:nvPr/>
          </p:nvSpPr>
          <p:spPr>
            <a:xfrm>
              <a:off x="2048884" y="1166349"/>
              <a:ext cx="485411" cy="215444"/>
            </a:xfrm>
            <a:prstGeom prst="rect">
              <a:avLst/>
            </a:prstGeom>
            <a:noFill/>
          </p:spPr>
          <p:txBody>
            <a:bodyPr wrap="square" rtlCol="0">
              <a:spAutoFit/>
            </a:bodyPr>
            <a:lstStyle/>
            <a:p>
              <a:pPr algn="ctr"/>
              <a:r>
                <a:rPr lang="en-US" sz="400" dirty="0" smtClean="0"/>
                <a:t>VGG-16 2014</a:t>
              </a:r>
              <a:br>
                <a:rPr lang="en-US" sz="400" dirty="0" smtClean="0"/>
              </a:br>
              <a:r>
                <a:rPr lang="en-US" sz="400" dirty="0" smtClean="0"/>
                <a:t>13 conv layers</a:t>
              </a:r>
              <a:endParaRPr lang="en-US" sz="400" dirty="0"/>
            </a:p>
          </p:txBody>
        </p:sp>
        <p:sp>
          <p:nvSpPr>
            <p:cNvPr id="51" name="TextBox 50"/>
            <p:cNvSpPr txBox="1"/>
            <p:nvPr/>
          </p:nvSpPr>
          <p:spPr>
            <a:xfrm>
              <a:off x="2526524" y="1166349"/>
              <a:ext cx="607028" cy="215444"/>
            </a:xfrm>
            <a:prstGeom prst="rect">
              <a:avLst/>
            </a:prstGeom>
            <a:noFill/>
          </p:spPr>
          <p:txBody>
            <a:bodyPr wrap="square" rtlCol="0">
              <a:spAutoFit/>
            </a:bodyPr>
            <a:lstStyle/>
            <a:p>
              <a:pPr algn="ctr"/>
              <a:r>
                <a:rPr lang="en-US" sz="400" dirty="0" err="1" smtClean="0"/>
                <a:t>GoogLeNet</a:t>
              </a:r>
              <a:r>
                <a:rPr lang="en-US" sz="400" dirty="0" smtClean="0"/>
                <a:t> 2014</a:t>
              </a:r>
              <a:br>
                <a:rPr lang="en-US" sz="400" dirty="0" smtClean="0"/>
              </a:br>
              <a:r>
                <a:rPr lang="en-US" sz="400" dirty="0" smtClean="0"/>
                <a:t>21 conv layers</a:t>
              </a:r>
              <a:endParaRPr lang="en-US" sz="400" dirty="0"/>
            </a:p>
          </p:txBody>
        </p:sp>
        <p:sp>
          <p:nvSpPr>
            <p:cNvPr id="53" name="TextBox 52"/>
            <p:cNvSpPr txBox="1"/>
            <p:nvPr/>
          </p:nvSpPr>
          <p:spPr>
            <a:xfrm>
              <a:off x="3070242" y="1166349"/>
              <a:ext cx="589965" cy="215444"/>
            </a:xfrm>
            <a:prstGeom prst="rect">
              <a:avLst/>
            </a:prstGeom>
            <a:noFill/>
          </p:spPr>
          <p:txBody>
            <a:bodyPr wrap="square" rtlCol="0">
              <a:spAutoFit/>
            </a:bodyPr>
            <a:lstStyle/>
            <a:p>
              <a:pPr algn="ctr"/>
              <a:r>
                <a:rPr lang="en-US" sz="400" dirty="0" smtClean="0"/>
                <a:t>Resnet-152 2015</a:t>
              </a:r>
              <a:br>
                <a:rPr lang="en-US" sz="400" dirty="0" smtClean="0"/>
              </a:br>
              <a:r>
                <a:rPr lang="en-US" sz="400" dirty="0" smtClean="0"/>
                <a:t>&gt;150 conv layers</a:t>
              </a:r>
              <a:endParaRPr lang="en-US" sz="400" dirty="0"/>
            </a:p>
          </p:txBody>
        </p:sp>
        <p:sp>
          <p:nvSpPr>
            <p:cNvPr id="56" name="TextBox 55"/>
            <p:cNvSpPr txBox="1"/>
            <p:nvPr/>
          </p:nvSpPr>
          <p:spPr>
            <a:xfrm>
              <a:off x="1768969" y="1722693"/>
              <a:ext cx="459058" cy="153888"/>
            </a:xfrm>
            <a:prstGeom prst="rect">
              <a:avLst/>
            </a:prstGeom>
            <a:noFill/>
          </p:spPr>
          <p:txBody>
            <a:bodyPr wrap="square" rtlCol="0">
              <a:spAutoFit/>
            </a:bodyPr>
            <a:lstStyle/>
            <a:p>
              <a:pPr algn="ctr"/>
              <a:r>
                <a:rPr lang="en-US" sz="400" smtClean="0"/>
                <a:t>Error: 15.3%</a:t>
              </a:r>
              <a:endParaRPr lang="en-US" sz="400" dirty="0"/>
            </a:p>
          </p:txBody>
        </p:sp>
        <p:sp>
          <p:nvSpPr>
            <p:cNvPr id="57" name="TextBox 56"/>
            <p:cNvSpPr txBox="1"/>
            <p:nvPr/>
          </p:nvSpPr>
          <p:spPr>
            <a:xfrm>
              <a:off x="2056191" y="2139602"/>
              <a:ext cx="459058" cy="153888"/>
            </a:xfrm>
            <a:prstGeom prst="rect">
              <a:avLst/>
            </a:prstGeom>
            <a:noFill/>
          </p:spPr>
          <p:txBody>
            <a:bodyPr wrap="square" rtlCol="0">
              <a:spAutoFit/>
            </a:bodyPr>
            <a:lstStyle/>
            <a:p>
              <a:pPr algn="ctr"/>
              <a:r>
                <a:rPr lang="en-US" sz="400" dirty="0" smtClean="0"/>
                <a:t>Error</a:t>
              </a:r>
              <a:r>
                <a:rPr lang="en-US" sz="400" smtClean="0"/>
                <a:t>: 8.5%</a:t>
              </a:r>
              <a:endParaRPr lang="en-US" sz="400" dirty="0"/>
            </a:p>
          </p:txBody>
        </p:sp>
        <p:sp>
          <p:nvSpPr>
            <p:cNvPr id="58" name="TextBox 57"/>
            <p:cNvSpPr txBox="1"/>
            <p:nvPr/>
          </p:nvSpPr>
          <p:spPr>
            <a:xfrm>
              <a:off x="2592336" y="2881494"/>
              <a:ext cx="459058" cy="153888"/>
            </a:xfrm>
            <a:prstGeom prst="rect">
              <a:avLst/>
            </a:prstGeom>
            <a:noFill/>
          </p:spPr>
          <p:txBody>
            <a:bodyPr wrap="square" rtlCol="0">
              <a:spAutoFit/>
            </a:bodyPr>
            <a:lstStyle/>
            <a:p>
              <a:pPr algn="ctr"/>
              <a:r>
                <a:rPr lang="en-US" sz="400" dirty="0" smtClean="0"/>
                <a:t>Error: 7.8%</a:t>
              </a:r>
              <a:endParaRPr lang="en-US" sz="400" dirty="0"/>
            </a:p>
          </p:txBody>
        </p:sp>
        <p:sp>
          <p:nvSpPr>
            <p:cNvPr id="59" name="TextBox 58"/>
            <p:cNvSpPr txBox="1"/>
            <p:nvPr/>
          </p:nvSpPr>
          <p:spPr>
            <a:xfrm>
              <a:off x="3135371" y="4023293"/>
              <a:ext cx="459058" cy="153888"/>
            </a:xfrm>
            <a:prstGeom prst="rect">
              <a:avLst/>
            </a:prstGeom>
            <a:noFill/>
          </p:spPr>
          <p:txBody>
            <a:bodyPr wrap="square" rtlCol="0">
              <a:spAutoFit/>
            </a:bodyPr>
            <a:lstStyle/>
            <a:p>
              <a:pPr algn="ctr"/>
              <a:r>
                <a:rPr lang="en-US" sz="400" dirty="0" smtClean="0"/>
                <a:t>Error: 4.4%</a:t>
              </a:r>
              <a:endParaRPr lang="en-US" sz="400" dirty="0"/>
            </a:p>
          </p:txBody>
        </p:sp>
      </p:grpSp>
      <p:sp>
        <p:nvSpPr>
          <p:cNvPr id="60" name="TextBox 59"/>
          <p:cNvSpPr txBox="1"/>
          <p:nvPr/>
        </p:nvSpPr>
        <p:spPr>
          <a:xfrm>
            <a:off x="3761360" y="5745705"/>
            <a:ext cx="3517717" cy="246221"/>
          </a:xfrm>
          <a:prstGeom prst="rect">
            <a:avLst/>
          </a:prstGeom>
          <a:noFill/>
        </p:spPr>
        <p:txBody>
          <a:bodyPr wrap="square" rtlCol="0">
            <a:spAutoFit/>
          </a:bodyPr>
          <a:lstStyle/>
          <a:p>
            <a:r>
              <a:rPr lang="en-US" sz="1000" dirty="0" smtClean="0"/>
              <a:t>3. Verify on other projections</a:t>
            </a:r>
            <a:endParaRPr lang="en-US" sz="1000" dirty="0"/>
          </a:p>
        </p:txBody>
      </p:sp>
      <p:sp>
        <p:nvSpPr>
          <p:cNvPr id="65" name="TextBox 64"/>
          <p:cNvSpPr txBox="1"/>
          <p:nvPr/>
        </p:nvSpPr>
        <p:spPr>
          <a:xfrm>
            <a:off x="6156244" y="1583701"/>
            <a:ext cx="1140068" cy="461665"/>
          </a:xfrm>
          <a:prstGeom prst="rect">
            <a:avLst/>
          </a:prstGeom>
          <a:noFill/>
        </p:spPr>
        <p:txBody>
          <a:bodyPr wrap="square" rtlCol="0">
            <a:spAutoFit/>
          </a:bodyPr>
          <a:lstStyle/>
          <a:p>
            <a:r>
              <a:rPr lang="en-US" sz="800" dirty="0" smtClean="0"/>
              <a:t>Top ranked concept and score are assigned to each unit.</a:t>
            </a:r>
          </a:p>
        </p:txBody>
      </p:sp>
      <p:sp>
        <p:nvSpPr>
          <p:cNvPr id="66" name="TextBox 65"/>
          <p:cNvSpPr txBox="1"/>
          <p:nvPr/>
        </p:nvSpPr>
        <p:spPr>
          <a:xfrm>
            <a:off x="56025" y="3171432"/>
            <a:ext cx="2995848" cy="246221"/>
          </a:xfrm>
          <a:prstGeom prst="rect">
            <a:avLst/>
          </a:prstGeom>
          <a:noFill/>
        </p:spPr>
        <p:txBody>
          <a:bodyPr wrap="square" rtlCol="0">
            <a:spAutoFit/>
          </a:bodyPr>
          <a:lstStyle/>
          <a:p>
            <a:r>
              <a:rPr lang="en-US" sz="1000" i="1" dirty="0" smtClean="0"/>
              <a:t>The Network Dissection Framework</a:t>
            </a:r>
            <a:endParaRPr lang="en-US" sz="1000" i="1" dirty="0"/>
          </a:p>
        </p:txBody>
      </p:sp>
      <p:sp>
        <p:nvSpPr>
          <p:cNvPr id="83" name="TextBox 82"/>
          <p:cNvSpPr txBox="1"/>
          <p:nvPr/>
        </p:nvSpPr>
        <p:spPr>
          <a:xfrm>
            <a:off x="3761360" y="3594328"/>
            <a:ext cx="3550494" cy="246221"/>
          </a:xfrm>
          <a:prstGeom prst="rect">
            <a:avLst/>
          </a:prstGeom>
          <a:noFill/>
        </p:spPr>
        <p:txBody>
          <a:bodyPr wrap="square" rtlCol="0">
            <a:spAutoFit/>
          </a:bodyPr>
          <a:lstStyle/>
          <a:p>
            <a:r>
              <a:rPr lang="en-US" sz="1000" dirty="0"/>
              <a:t>2</a:t>
            </a:r>
            <a:r>
              <a:rPr lang="en-US" sz="1000" dirty="0" smtClean="0"/>
              <a:t>. Dissect 256 other </a:t>
            </a:r>
            <a:r>
              <a:rPr lang="en-US" sz="1000" dirty="0"/>
              <a:t>p</a:t>
            </a:r>
            <a:r>
              <a:rPr lang="en-US" sz="1000" dirty="0" smtClean="0"/>
              <a:t>rojections of the same </a:t>
            </a:r>
            <a:r>
              <a:rPr lang="en-US" sz="1000" dirty="0" err="1" smtClean="0"/>
              <a:t>Alexnet</a:t>
            </a:r>
            <a:r>
              <a:rPr lang="en-US" sz="1000" dirty="0" smtClean="0"/>
              <a:t> conv5 units</a:t>
            </a:r>
          </a:p>
        </p:txBody>
      </p:sp>
      <p:sp>
        <p:nvSpPr>
          <p:cNvPr id="109" name="TextBox 108"/>
          <p:cNvSpPr txBox="1"/>
          <p:nvPr/>
        </p:nvSpPr>
        <p:spPr>
          <a:xfrm>
            <a:off x="11060178" y="1232071"/>
            <a:ext cx="3238215" cy="246221"/>
          </a:xfrm>
          <a:prstGeom prst="rect">
            <a:avLst/>
          </a:prstGeom>
          <a:noFill/>
        </p:spPr>
        <p:txBody>
          <a:bodyPr wrap="square" rtlCol="0">
            <a:spAutoFit/>
          </a:bodyPr>
          <a:lstStyle/>
          <a:p>
            <a:r>
              <a:rPr lang="en-US" sz="1000" dirty="0" smtClean="0"/>
              <a:t>1. When Training from Scratch</a:t>
            </a:r>
          </a:p>
        </p:txBody>
      </p:sp>
      <p:sp>
        <p:nvSpPr>
          <p:cNvPr id="116" name="TextBox 115"/>
          <p:cNvSpPr txBox="1"/>
          <p:nvPr/>
        </p:nvSpPr>
        <p:spPr>
          <a:xfrm>
            <a:off x="4227341" y="5506233"/>
            <a:ext cx="2305304" cy="215444"/>
          </a:xfrm>
          <a:prstGeom prst="rect">
            <a:avLst/>
          </a:prstGeom>
          <a:noFill/>
        </p:spPr>
        <p:txBody>
          <a:bodyPr wrap="square" rtlCol="0">
            <a:spAutoFit/>
          </a:bodyPr>
          <a:lstStyle/>
          <a:p>
            <a:pPr algn="ctr"/>
            <a:r>
              <a:rPr lang="en-US" sz="800" dirty="0" smtClean="0"/>
              <a:t>Units under a changed basis are less interpretable</a:t>
            </a:r>
          </a:p>
        </p:txBody>
      </p:sp>
      <p:sp>
        <p:nvSpPr>
          <p:cNvPr id="117" name="TextBox 116"/>
          <p:cNvSpPr txBox="1"/>
          <p:nvPr/>
        </p:nvSpPr>
        <p:spPr>
          <a:xfrm>
            <a:off x="3884848" y="3791981"/>
            <a:ext cx="3424540" cy="215444"/>
          </a:xfrm>
          <a:prstGeom prst="rect">
            <a:avLst/>
          </a:prstGeom>
          <a:noFill/>
        </p:spPr>
        <p:txBody>
          <a:bodyPr wrap="square" rtlCol="0">
            <a:spAutoFit/>
          </a:bodyPr>
          <a:lstStyle/>
          <a:p>
            <a:r>
              <a:rPr lang="en-US" sz="800" dirty="0" smtClean="0"/>
              <a:t>Representation after random basis-change has identical discriminative power</a:t>
            </a:r>
          </a:p>
        </p:txBody>
      </p:sp>
      <p:sp>
        <p:nvSpPr>
          <p:cNvPr id="119" name="TextBox 118"/>
          <p:cNvSpPr txBox="1"/>
          <p:nvPr/>
        </p:nvSpPr>
        <p:spPr>
          <a:xfrm>
            <a:off x="3744358" y="2169399"/>
            <a:ext cx="1465500" cy="153888"/>
          </a:xfrm>
          <a:prstGeom prst="rect">
            <a:avLst/>
          </a:prstGeom>
          <a:noFill/>
        </p:spPr>
        <p:txBody>
          <a:bodyPr wrap="square" rtlCol="0">
            <a:spAutoFit/>
          </a:bodyPr>
          <a:lstStyle/>
          <a:p>
            <a:r>
              <a:rPr lang="en-US" sz="400" dirty="0" smtClean="0">
                <a:latin typeface="Arial" charset="0"/>
                <a:ea typeface="Arial" charset="0"/>
                <a:cs typeface="Arial" charset="0"/>
              </a:rPr>
              <a:t>Top activations of top </a:t>
            </a:r>
            <a:r>
              <a:rPr lang="en-US" sz="400" dirty="0" err="1" smtClean="0">
                <a:latin typeface="Arial" charset="0"/>
                <a:ea typeface="Arial" charset="0"/>
                <a:cs typeface="Arial" charset="0"/>
              </a:rPr>
              <a:t>IoU</a:t>
            </a:r>
            <a:r>
              <a:rPr lang="en-US" sz="400" dirty="0" smtClean="0">
                <a:latin typeface="Arial" charset="0"/>
                <a:ea typeface="Arial" charset="0"/>
                <a:cs typeface="Arial" charset="0"/>
              </a:rPr>
              <a:t> units</a:t>
            </a:r>
          </a:p>
        </p:txBody>
      </p:sp>
      <p:sp>
        <p:nvSpPr>
          <p:cNvPr id="122" name="TextBox 121"/>
          <p:cNvSpPr txBox="1"/>
          <p:nvPr/>
        </p:nvSpPr>
        <p:spPr>
          <a:xfrm>
            <a:off x="6330904" y="4755066"/>
            <a:ext cx="1004593" cy="169277"/>
          </a:xfrm>
          <a:prstGeom prst="rect">
            <a:avLst/>
          </a:prstGeom>
          <a:noFill/>
        </p:spPr>
        <p:txBody>
          <a:bodyPr wrap="square" rtlCol="0">
            <a:spAutoFit/>
          </a:bodyPr>
          <a:lstStyle/>
          <a:p>
            <a:r>
              <a:rPr lang="en-US" sz="500" dirty="0" smtClean="0">
                <a:latin typeface="Arial" charset="0"/>
                <a:ea typeface="Arial" charset="0"/>
                <a:cs typeface="Arial" charset="0"/>
              </a:rPr>
              <a:t>18 concepts with </a:t>
            </a:r>
            <a:r>
              <a:rPr lang="en-US" sz="500" dirty="0" err="1" smtClean="0">
                <a:latin typeface="Arial" charset="0"/>
                <a:ea typeface="Arial" charset="0"/>
                <a:cs typeface="Arial" charset="0"/>
              </a:rPr>
              <a:t>IoU</a:t>
            </a:r>
            <a:r>
              <a:rPr lang="en-US" sz="500" dirty="0" smtClean="0">
                <a:latin typeface="Arial" charset="0"/>
                <a:ea typeface="Arial" charset="0"/>
                <a:cs typeface="Arial" charset="0"/>
              </a:rPr>
              <a:t> &gt; 0.04</a:t>
            </a:r>
          </a:p>
        </p:txBody>
      </p:sp>
      <p:sp>
        <p:nvSpPr>
          <p:cNvPr id="82" name="TextBox 81"/>
          <p:cNvSpPr txBox="1"/>
          <p:nvPr/>
        </p:nvSpPr>
        <p:spPr>
          <a:xfrm>
            <a:off x="3761360" y="1232071"/>
            <a:ext cx="3238215" cy="246221"/>
          </a:xfrm>
          <a:prstGeom prst="rect">
            <a:avLst/>
          </a:prstGeom>
          <a:noFill/>
        </p:spPr>
        <p:txBody>
          <a:bodyPr wrap="square" rtlCol="0">
            <a:spAutoFit/>
          </a:bodyPr>
          <a:lstStyle/>
          <a:p>
            <a:r>
              <a:rPr lang="en-US" sz="1000" dirty="0" smtClean="0"/>
              <a:t>1. Dissect 256 units of </a:t>
            </a:r>
            <a:r>
              <a:rPr lang="en-US" sz="1000" dirty="0" err="1" smtClean="0"/>
              <a:t>Alexnet</a:t>
            </a:r>
            <a:r>
              <a:rPr lang="en-US" sz="1000" dirty="0" smtClean="0"/>
              <a:t> </a:t>
            </a:r>
            <a:r>
              <a:rPr lang="en-US" sz="1000" dirty="0" smtClean="0">
                <a:ea typeface="Courier" charset="0"/>
                <a:cs typeface="Courier" charset="0"/>
              </a:rPr>
              <a:t>conv5</a:t>
            </a:r>
            <a:r>
              <a:rPr lang="en-US" sz="1000" dirty="0" smtClean="0"/>
              <a:t> trained on</a:t>
            </a:r>
          </a:p>
        </p:txBody>
      </p:sp>
      <p:sp>
        <p:nvSpPr>
          <p:cNvPr id="92" name="TextBox 91"/>
          <p:cNvSpPr txBox="1"/>
          <p:nvPr/>
        </p:nvSpPr>
        <p:spPr>
          <a:xfrm>
            <a:off x="3744357" y="4686006"/>
            <a:ext cx="1598137" cy="153888"/>
          </a:xfrm>
          <a:prstGeom prst="rect">
            <a:avLst/>
          </a:prstGeom>
          <a:noFill/>
        </p:spPr>
        <p:txBody>
          <a:bodyPr wrap="square" rtlCol="0">
            <a:spAutoFit/>
          </a:bodyPr>
          <a:lstStyle/>
          <a:p>
            <a:r>
              <a:rPr lang="en-US" sz="400" dirty="0" smtClean="0">
                <a:latin typeface="Arial" charset="0"/>
                <a:ea typeface="Arial" charset="0"/>
                <a:cs typeface="Arial" charset="0"/>
              </a:rPr>
              <a:t>Top activations of top </a:t>
            </a:r>
            <a:r>
              <a:rPr lang="en-US" sz="400" dirty="0" err="1" smtClean="0">
                <a:latin typeface="Arial" charset="0"/>
                <a:ea typeface="Arial" charset="0"/>
                <a:cs typeface="Arial" charset="0"/>
              </a:rPr>
              <a:t>IoU</a:t>
            </a:r>
            <a:r>
              <a:rPr lang="en-US" sz="400" dirty="0" smtClean="0">
                <a:latin typeface="Arial" charset="0"/>
                <a:ea typeface="Arial" charset="0"/>
                <a:cs typeface="Arial" charset="0"/>
              </a:rPr>
              <a:t> units under changed basis</a:t>
            </a:r>
          </a:p>
        </p:txBody>
      </p:sp>
      <p:pic>
        <p:nvPicPr>
          <p:cNvPr id="115" name="Picture 114"/>
          <p:cNvPicPr>
            <a:picLocks noChangeAspect="1"/>
          </p:cNvPicPr>
          <p:nvPr/>
        </p:nvPicPr>
        <p:blipFill>
          <a:blip r:embed="rId8"/>
          <a:stretch>
            <a:fillRect/>
          </a:stretch>
        </p:blipFill>
        <p:spPr>
          <a:xfrm>
            <a:off x="300636" y="6600026"/>
            <a:ext cx="2044207" cy="293508"/>
          </a:xfrm>
          <a:prstGeom prst="rect">
            <a:avLst/>
          </a:prstGeom>
        </p:spPr>
      </p:pic>
      <p:sp>
        <p:nvSpPr>
          <p:cNvPr id="121" name="TextBox 120"/>
          <p:cNvSpPr txBox="1"/>
          <p:nvPr/>
        </p:nvSpPr>
        <p:spPr>
          <a:xfrm>
            <a:off x="219139" y="6408177"/>
            <a:ext cx="2300630" cy="215444"/>
          </a:xfrm>
          <a:prstGeom prst="rect">
            <a:avLst/>
          </a:prstGeom>
          <a:noFill/>
        </p:spPr>
        <p:txBody>
          <a:bodyPr wrap="none" rtlCol="0">
            <a:spAutoFit/>
          </a:bodyPr>
          <a:lstStyle/>
          <a:p>
            <a:r>
              <a:rPr lang="en-US" sz="800" b="1" dirty="0" smtClean="0"/>
              <a:t>Lamp</a:t>
            </a:r>
            <a:r>
              <a:rPr lang="en-US" sz="800" dirty="0" smtClean="0"/>
              <a:t>             Intersection over Union (</a:t>
            </a:r>
            <a:r>
              <a:rPr lang="en-US" sz="800" b="1" dirty="0" err="1" smtClean="0"/>
              <a:t>IoU</a:t>
            </a:r>
            <a:r>
              <a:rPr lang="en-US" sz="800" dirty="0" smtClean="0"/>
              <a:t>) = 0.12 =</a:t>
            </a:r>
            <a:endParaRPr lang="en-US" sz="800" dirty="0"/>
          </a:p>
        </p:txBody>
      </p:sp>
      <p:sp>
        <p:nvSpPr>
          <p:cNvPr id="128" name="TextBox 127"/>
          <p:cNvSpPr txBox="1"/>
          <p:nvPr/>
        </p:nvSpPr>
        <p:spPr>
          <a:xfrm>
            <a:off x="211844" y="5925039"/>
            <a:ext cx="2217432" cy="215444"/>
          </a:xfrm>
          <a:prstGeom prst="rect">
            <a:avLst/>
          </a:prstGeom>
          <a:noFill/>
        </p:spPr>
        <p:txBody>
          <a:bodyPr wrap="square" rtlCol="0">
            <a:spAutoFit/>
          </a:bodyPr>
          <a:lstStyle/>
          <a:p>
            <a:r>
              <a:rPr lang="en-US" sz="800" dirty="0" smtClean="0"/>
              <a:t>Unit </a:t>
            </a:r>
            <a:r>
              <a:rPr lang="en-US" sz="800" smtClean="0"/>
              <a:t>2                               </a:t>
            </a:r>
            <a:r>
              <a:rPr lang="en-US" sz="800" dirty="0" smtClean="0"/>
              <a:t>Top activated image areas</a:t>
            </a:r>
            <a:endParaRPr lang="en-US" sz="800" dirty="0"/>
          </a:p>
        </p:txBody>
      </p:sp>
      <p:pic>
        <p:nvPicPr>
          <p:cNvPr id="129" name="Picture 128"/>
          <p:cNvPicPr>
            <a:picLocks noChangeAspect="1"/>
          </p:cNvPicPr>
          <p:nvPr/>
        </p:nvPicPr>
        <p:blipFill>
          <a:blip r:embed="rId9"/>
          <a:stretch>
            <a:fillRect/>
          </a:stretch>
        </p:blipFill>
        <p:spPr>
          <a:xfrm>
            <a:off x="294354" y="6110032"/>
            <a:ext cx="2039832" cy="292909"/>
          </a:xfrm>
          <a:prstGeom prst="rect">
            <a:avLst/>
          </a:prstGeom>
        </p:spPr>
      </p:pic>
      <p:sp>
        <p:nvSpPr>
          <p:cNvPr id="133" name="TextBox 132"/>
          <p:cNvSpPr txBox="1"/>
          <p:nvPr/>
        </p:nvSpPr>
        <p:spPr>
          <a:xfrm>
            <a:off x="230007" y="4396842"/>
            <a:ext cx="1216292" cy="338554"/>
          </a:xfrm>
          <a:prstGeom prst="rect">
            <a:avLst/>
          </a:prstGeom>
          <a:noFill/>
        </p:spPr>
        <p:txBody>
          <a:bodyPr wrap="square" rtlCol="0">
            <a:spAutoFit/>
          </a:bodyPr>
          <a:lstStyle/>
          <a:p>
            <a:r>
              <a:rPr lang="en-US" sz="800" dirty="0" smtClean="0"/>
              <a:t>Total = </a:t>
            </a:r>
            <a:r>
              <a:rPr lang="en-US" sz="800" dirty="0" smtClean="0">
                <a:solidFill>
                  <a:srgbClr val="FF0000"/>
                </a:solidFill>
              </a:rPr>
              <a:t>63,305</a:t>
            </a:r>
            <a:r>
              <a:rPr lang="en-US" sz="800" dirty="0" smtClean="0"/>
              <a:t> images</a:t>
            </a:r>
          </a:p>
          <a:p>
            <a:r>
              <a:rPr lang="en-US" sz="800" dirty="0" smtClean="0">
                <a:solidFill>
                  <a:srgbClr val="FF0000"/>
                </a:solidFill>
              </a:rPr>
              <a:t>                1,197</a:t>
            </a:r>
            <a:r>
              <a:rPr lang="en-US" sz="800" dirty="0" smtClean="0"/>
              <a:t> concepts</a:t>
            </a:r>
            <a:endParaRPr lang="en-US" sz="800" dirty="0"/>
          </a:p>
        </p:txBody>
      </p:sp>
      <p:graphicFrame>
        <p:nvGraphicFramePr>
          <p:cNvPr id="23" name="Table 22"/>
          <p:cNvGraphicFramePr>
            <a:graphicFrameLocks noGrp="1"/>
          </p:cNvGraphicFramePr>
          <p:nvPr>
            <p:extLst>
              <p:ext uri="{D42A27DB-BD31-4B8C-83A1-F6EECF244321}">
                <p14:modId xmlns:p14="http://schemas.microsoft.com/office/powerpoint/2010/main" val="698064223"/>
              </p:ext>
            </p:extLst>
          </p:nvPr>
        </p:nvGraphicFramePr>
        <p:xfrm>
          <a:off x="285937" y="3702791"/>
          <a:ext cx="1217745" cy="676656"/>
        </p:xfrm>
        <a:graphic>
          <a:graphicData uri="http://schemas.openxmlformats.org/drawingml/2006/table">
            <a:tbl>
              <a:tblPr firstRow="1" bandRow="1">
                <a:tableStyleId>{5C22544A-7EE6-4342-B048-85BDC9FD1C3A}</a:tableStyleId>
              </a:tblPr>
              <a:tblGrid>
                <a:gridCol w="481776"/>
                <a:gridCol w="735969"/>
              </a:tblGrid>
              <a:tr h="104544">
                <a:tc>
                  <a:txBody>
                    <a:bodyPr/>
                    <a:lstStyle/>
                    <a:p>
                      <a:endParaRPr lang="en-US" sz="600" dirty="0"/>
                    </a:p>
                  </a:txBody>
                  <a:tcPr marL="45720" marR="45720" marT="9144" marB="9144">
                    <a:noFill/>
                  </a:tcPr>
                </a:tc>
                <a:tc>
                  <a:txBody>
                    <a:bodyPr/>
                    <a:lstStyle/>
                    <a:p>
                      <a:endParaRPr lang="en-US" sz="600" dirty="0"/>
                    </a:p>
                  </a:txBody>
                  <a:tcPr marL="45720" marR="45720" marT="9144" marB="9144">
                    <a:noFill/>
                  </a:tcPr>
                </a:tc>
              </a:tr>
              <a:tr h="90024">
                <a:tc>
                  <a:txBody>
                    <a:bodyPr/>
                    <a:lstStyle/>
                    <a:p>
                      <a:r>
                        <a:rPr lang="en-US" sz="500" dirty="0" smtClean="0"/>
                        <a:t>ADE20K</a:t>
                      </a:r>
                      <a:endParaRPr lang="en-US" sz="500" dirty="0"/>
                    </a:p>
                  </a:txBody>
                  <a:tcPr marL="45720" marR="45720" marT="9144" marB="9144"/>
                </a:tc>
                <a:tc>
                  <a:txBody>
                    <a:bodyPr/>
                    <a:lstStyle/>
                    <a:p>
                      <a:r>
                        <a:rPr lang="en-US" sz="500" dirty="0" smtClean="0"/>
                        <a:t>Zhou et al, CVPR ‘17</a:t>
                      </a:r>
                      <a:endParaRPr lang="en-US" sz="500" dirty="0"/>
                    </a:p>
                  </a:txBody>
                  <a:tcPr marL="45720" marR="45720" marT="9144" marB="9144"/>
                </a:tc>
              </a:tr>
              <a:tr h="90024">
                <a:tc>
                  <a:txBody>
                    <a:bodyPr/>
                    <a:lstStyle/>
                    <a:p>
                      <a:r>
                        <a:rPr lang="en-US" sz="500" dirty="0" smtClean="0"/>
                        <a:t>Pascal</a:t>
                      </a:r>
                      <a:r>
                        <a:rPr lang="en-US" sz="500" baseline="0" dirty="0" smtClean="0"/>
                        <a:t> Context</a:t>
                      </a:r>
                      <a:endParaRPr lang="en-US" sz="500" dirty="0"/>
                    </a:p>
                  </a:txBody>
                  <a:tcPr marL="45720" marR="45720" marT="9144" marB="9144"/>
                </a:tc>
                <a:tc>
                  <a:txBody>
                    <a:bodyPr/>
                    <a:lstStyle/>
                    <a:p>
                      <a:pPr marL="0" marR="0" indent="0" algn="l" defTabSz="975390" rtl="0" eaLnBrk="1" fontAlgn="auto" latinLnBrk="0" hangingPunct="1">
                        <a:lnSpc>
                          <a:spcPct val="100000"/>
                        </a:lnSpc>
                        <a:spcBef>
                          <a:spcPts val="0"/>
                        </a:spcBef>
                        <a:spcAft>
                          <a:spcPts val="0"/>
                        </a:spcAft>
                        <a:buClrTx/>
                        <a:buSzTx/>
                        <a:buFontTx/>
                        <a:buNone/>
                        <a:tabLst/>
                        <a:defRPr/>
                      </a:pPr>
                      <a:r>
                        <a:rPr lang="en-US" sz="500" dirty="0" err="1" smtClean="0"/>
                        <a:t>Mottaghi</a:t>
                      </a:r>
                      <a:r>
                        <a:rPr lang="en-US" sz="500" dirty="0" smtClean="0"/>
                        <a:t> et al, CVPR</a:t>
                      </a:r>
                      <a:r>
                        <a:rPr lang="en-US" sz="500" baseline="0" dirty="0" smtClean="0"/>
                        <a:t> </a:t>
                      </a:r>
                      <a:r>
                        <a:rPr lang="en-US" sz="500" dirty="0" smtClean="0"/>
                        <a:t>‘14</a:t>
                      </a:r>
                      <a:endParaRPr lang="en-US" sz="500" dirty="0"/>
                    </a:p>
                  </a:txBody>
                  <a:tcPr marL="45720" marR="45720" marT="9144" marB="9144"/>
                </a:tc>
              </a:tr>
              <a:tr h="90024">
                <a:tc>
                  <a:txBody>
                    <a:bodyPr/>
                    <a:lstStyle/>
                    <a:p>
                      <a:r>
                        <a:rPr lang="en-US" sz="500" dirty="0" smtClean="0"/>
                        <a:t>Pascal Part</a:t>
                      </a:r>
                      <a:endParaRPr lang="en-US" sz="500" dirty="0"/>
                    </a:p>
                  </a:txBody>
                  <a:tcPr marL="45720" marR="45720" marT="9144" marB="9144"/>
                </a:tc>
                <a:tc>
                  <a:txBody>
                    <a:bodyPr/>
                    <a:lstStyle/>
                    <a:p>
                      <a:pPr marL="0" marR="0" indent="0" algn="l" defTabSz="975390" rtl="0" eaLnBrk="1" fontAlgn="auto" latinLnBrk="0" hangingPunct="1">
                        <a:lnSpc>
                          <a:spcPct val="100000"/>
                        </a:lnSpc>
                        <a:spcBef>
                          <a:spcPts val="0"/>
                        </a:spcBef>
                        <a:spcAft>
                          <a:spcPts val="0"/>
                        </a:spcAft>
                        <a:buClrTx/>
                        <a:buSzTx/>
                        <a:buFontTx/>
                        <a:buNone/>
                        <a:tabLst/>
                        <a:defRPr/>
                      </a:pPr>
                      <a:r>
                        <a:rPr lang="en-US" sz="500" dirty="0" smtClean="0"/>
                        <a:t>Chen</a:t>
                      </a:r>
                      <a:r>
                        <a:rPr lang="en-US" sz="500" baseline="0" dirty="0" smtClean="0"/>
                        <a:t> et al, </a:t>
                      </a:r>
                      <a:r>
                        <a:rPr lang="en-US" sz="500" dirty="0" smtClean="0"/>
                        <a:t>CVPR</a:t>
                      </a:r>
                      <a:r>
                        <a:rPr lang="en-US" sz="500" baseline="0" dirty="0" smtClean="0"/>
                        <a:t> </a:t>
                      </a:r>
                      <a:r>
                        <a:rPr lang="en-US" sz="500" dirty="0" smtClean="0"/>
                        <a:t>‘14</a:t>
                      </a:r>
                      <a:endParaRPr lang="en-US" sz="500" dirty="0"/>
                    </a:p>
                  </a:txBody>
                  <a:tcPr marL="45720" marR="45720" marT="9144" marB="9144"/>
                </a:tc>
              </a:tr>
              <a:tr h="90024">
                <a:tc>
                  <a:txBody>
                    <a:bodyPr/>
                    <a:lstStyle/>
                    <a:p>
                      <a:r>
                        <a:rPr lang="en-US" sz="500" dirty="0" smtClean="0"/>
                        <a:t>Open Surfaces</a:t>
                      </a:r>
                      <a:endParaRPr lang="en-US" sz="500" dirty="0"/>
                    </a:p>
                  </a:txBody>
                  <a:tcPr marL="45720" marR="45720" marT="9144" marB="9144"/>
                </a:tc>
                <a:tc>
                  <a:txBody>
                    <a:bodyPr/>
                    <a:lstStyle/>
                    <a:p>
                      <a:r>
                        <a:rPr lang="en-US" sz="500" dirty="0" smtClean="0"/>
                        <a:t>Bell</a:t>
                      </a:r>
                      <a:r>
                        <a:rPr lang="en-US" sz="500" baseline="0" dirty="0" smtClean="0"/>
                        <a:t> et al, SIGGRAPH ‘14</a:t>
                      </a:r>
                    </a:p>
                  </a:txBody>
                  <a:tcPr marL="45720" marR="45720" marT="9144" marB="9144"/>
                </a:tc>
              </a:tr>
              <a:tr h="90024">
                <a:tc>
                  <a:txBody>
                    <a:bodyPr/>
                    <a:lstStyle/>
                    <a:p>
                      <a:r>
                        <a:rPr lang="en-US" sz="500" dirty="0" err="1" smtClean="0"/>
                        <a:t>Desc</a:t>
                      </a:r>
                      <a:r>
                        <a:rPr lang="en-US" sz="500" dirty="0" smtClean="0"/>
                        <a:t> Textures</a:t>
                      </a:r>
                      <a:endParaRPr lang="en-US" sz="500" dirty="0"/>
                    </a:p>
                  </a:txBody>
                  <a:tcPr marL="45720" marR="45720" marT="9144" marB="9144"/>
                </a:tc>
                <a:tc>
                  <a:txBody>
                    <a:bodyPr/>
                    <a:lstStyle/>
                    <a:p>
                      <a:pPr marL="0" marR="0" indent="0" algn="l" defTabSz="975390" rtl="0" eaLnBrk="1" fontAlgn="auto" latinLnBrk="0" hangingPunct="1">
                        <a:lnSpc>
                          <a:spcPct val="100000"/>
                        </a:lnSpc>
                        <a:spcBef>
                          <a:spcPts val="0"/>
                        </a:spcBef>
                        <a:spcAft>
                          <a:spcPts val="0"/>
                        </a:spcAft>
                        <a:buClrTx/>
                        <a:buSzTx/>
                        <a:buFontTx/>
                        <a:buNone/>
                        <a:tabLst/>
                        <a:defRPr/>
                      </a:pPr>
                      <a:r>
                        <a:rPr lang="en-US" sz="500" dirty="0" err="1" smtClean="0"/>
                        <a:t>Cimpoi</a:t>
                      </a:r>
                      <a:r>
                        <a:rPr lang="en-US" sz="500" dirty="0" smtClean="0"/>
                        <a:t> et al, CVPR</a:t>
                      </a:r>
                      <a:r>
                        <a:rPr lang="en-US" sz="500" baseline="0" dirty="0" smtClean="0"/>
                        <a:t> </a:t>
                      </a:r>
                      <a:r>
                        <a:rPr lang="en-US" sz="500" dirty="0" smtClean="0"/>
                        <a:t>‘14</a:t>
                      </a:r>
                      <a:endParaRPr lang="en-US" sz="500" dirty="0"/>
                    </a:p>
                  </a:txBody>
                  <a:tcPr marL="45720" marR="45720" marT="9144" marB="9144"/>
                </a:tc>
              </a:tr>
              <a:tr h="90024">
                <a:tc>
                  <a:txBody>
                    <a:bodyPr/>
                    <a:lstStyle/>
                    <a:p>
                      <a:r>
                        <a:rPr lang="en-US" sz="500" dirty="0" smtClean="0"/>
                        <a:t>Colors</a:t>
                      </a:r>
                      <a:endParaRPr lang="en-US" sz="500" dirty="0"/>
                    </a:p>
                  </a:txBody>
                  <a:tcPr marL="45720" marR="45720" marT="9144" marB="9144"/>
                </a:tc>
                <a:tc>
                  <a:txBody>
                    <a:bodyPr/>
                    <a:lstStyle/>
                    <a:p>
                      <a:pPr marL="0" marR="0" indent="0" algn="l" defTabSz="975390" rtl="0" eaLnBrk="1" fontAlgn="auto" latinLnBrk="0" hangingPunct="1">
                        <a:lnSpc>
                          <a:spcPct val="100000"/>
                        </a:lnSpc>
                        <a:spcBef>
                          <a:spcPts val="0"/>
                        </a:spcBef>
                        <a:spcAft>
                          <a:spcPts val="0"/>
                        </a:spcAft>
                        <a:buClrTx/>
                        <a:buSzTx/>
                        <a:buFontTx/>
                        <a:buNone/>
                        <a:tabLst/>
                        <a:defRPr/>
                      </a:pPr>
                      <a:r>
                        <a:rPr lang="en-US" sz="500" dirty="0" smtClean="0"/>
                        <a:t>generated</a:t>
                      </a:r>
                      <a:endParaRPr lang="en-US" sz="500" dirty="0"/>
                    </a:p>
                  </a:txBody>
                  <a:tcPr marL="45720" marR="45720" marT="9144" marB="9144"/>
                </a:tc>
              </a:tr>
            </a:tbl>
          </a:graphicData>
        </a:graphic>
      </p:graphicFrame>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65423" y="3637610"/>
            <a:ext cx="1339298" cy="1071439"/>
          </a:xfrm>
          <a:prstGeom prst="rect">
            <a:avLst/>
          </a:prstGeom>
        </p:spPr>
      </p:pic>
      <p:sp>
        <p:nvSpPr>
          <p:cNvPr id="76" name="TextBox 75"/>
          <p:cNvSpPr txBox="1"/>
          <p:nvPr/>
        </p:nvSpPr>
        <p:spPr>
          <a:xfrm>
            <a:off x="220015" y="3582993"/>
            <a:ext cx="1537976" cy="246221"/>
          </a:xfrm>
          <a:prstGeom prst="rect">
            <a:avLst/>
          </a:prstGeom>
          <a:noFill/>
        </p:spPr>
        <p:txBody>
          <a:bodyPr wrap="square" rtlCol="0">
            <a:spAutoFit/>
          </a:bodyPr>
          <a:lstStyle/>
          <a:p>
            <a:r>
              <a:rPr lang="en-US" sz="1000" dirty="0" err="1" smtClean="0">
                <a:solidFill>
                  <a:srgbClr val="7A1410"/>
                </a:solidFill>
              </a:rPr>
              <a:t>Broden</a:t>
            </a:r>
            <a:r>
              <a:rPr lang="en-US" sz="1000" dirty="0" smtClean="0">
                <a:solidFill>
                  <a:srgbClr val="7A1410"/>
                </a:solidFill>
              </a:rPr>
              <a:t> Dataset</a:t>
            </a:r>
          </a:p>
        </p:txBody>
      </p:sp>
      <p:sp>
        <p:nvSpPr>
          <p:cNvPr id="11" name="TextBox 10"/>
          <p:cNvSpPr txBox="1"/>
          <p:nvPr/>
        </p:nvSpPr>
        <p:spPr>
          <a:xfrm>
            <a:off x="2300305" y="6295207"/>
            <a:ext cx="877028" cy="461665"/>
          </a:xfrm>
          <a:prstGeom prst="rect">
            <a:avLst/>
          </a:prstGeom>
          <a:noFill/>
        </p:spPr>
        <p:txBody>
          <a:bodyPr wrap="square" rtlCol="0">
            <a:spAutoFit/>
          </a:bodyPr>
          <a:lstStyle/>
          <a:p>
            <a:pPr algn="ctr"/>
            <a:r>
              <a:rPr lang="en-US" sz="800" dirty="0" smtClean="0"/>
              <a:t>Area of Overlap </a:t>
            </a:r>
          </a:p>
          <a:p>
            <a:pPr algn="ctr"/>
            <a:endParaRPr lang="en-US" sz="800" dirty="0"/>
          </a:p>
          <a:p>
            <a:pPr algn="ctr"/>
            <a:r>
              <a:rPr lang="en-US" sz="800" dirty="0" smtClean="0"/>
              <a:t>Area of Union</a:t>
            </a:r>
            <a:endParaRPr lang="en-US" sz="800" dirty="0"/>
          </a:p>
        </p:txBody>
      </p:sp>
      <p:cxnSp>
        <p:nvCxnSpPr>
          <p:cNvPr id="13" name="Straight Connector 12"/>
          <p:cNvCxnSpPr>
            <a:stCxn id="132" idx="3"/>
          </p:cNvCxnSpPr>
          <p:nvPr/>
        </p:nvCxnSpPr>
        <p:spPr>
          <a:xfrm flipH="1" flipV="1">
            <a:off x="2408115" y="6516948"/>
            <a:ext cx="1035910" cy="94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7402555" y="1232071"/>
            <a:ext cx="3238215" cy="246221"/>
          </a:xfrm>
          <a:prstGeom prst="rect">
            <a:avLst/>
          </a:prstGeom>
          <a:noFill/>
        </p:spPr>
        <p:txBody>
          <a:bodyPr wrap="square" rtlCol="0">
            <a:spAutoFit/>
          </a:bodyPr>
          <a:lstStyle/>
          <a:p>
            <a:r>
              <a:rPr lang="en-US" sz="1000" dirty="0" smtClean="0"/>
              <a:t>1. Across Layers (</a:t>
            </a:r>
            <a:r>
              <a:rPr lang="en-US" sz="1000" dirty="0" err="1" smtClean="0"/>
              <a:t>Alexnet</a:t>
            </a:r>
            <a:r>
              <a:rPr lang="en-US" sz="1000" dirty="0" smtClean="0"/>
              <a:t> trained on                       )</a:t>
            </a:r>
          </a:p>
        </p:txBody>
      </p:sp>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60935" y="1543941"/>
            <a:ext cx="3082792" cy="1602944"/>
          </a:xfrm>
          <a:prstGeom prst="rect">
            <a:avLst/>
          </a:prstGeom>
        </p:spPr>
      </p:pic>
      <p:sp>
        <p:nvSpPr>
          <p:cNvPr id="28" name="TextBox 27"/>
          <p:cNvSpPr txBox="1"/>
          <p:nvPr/>
        </p:nvSpPr>
        <p:spPr>
          <a:xfrm>
            <a:off x="7353468" y="1562952"/>
            <a:ext cx="457200" cy="169277"/>
          </a:xfrm>
          <a:prstGeom prst="rect">
            <a:avLst/>
          </a:prstGeom>
          <a:noFill/>
        </p:spPr>
        <p:txBody>
          <a:bodyPr wrap="square" rtlCol="0">
            <a:spAutoFit/>
          </a:bodyPr>
          <a:lstStyle/>
          <a:p>
            <a:pPr algn="ctr"/>
            <a:r>
              <a:rPr lang="en-US" sz="500" dirty="0" smtClean="0">
                <a:ea typeface="Courier" charset="0"/>
                <a:cs typeface="Courier" charset="0"/>
              </a:rPr>
              <a:t>conv1</a:t>
            </a:r>
            <a:endParaRPr lang="en-US" sz="500" dirty="0">
              <a:ea typeface="Courier" charset="0"/>
              <a:cs typeface="Courier" charset="0"/>
            </a:endParaRPr>
          </a:p>
        </p:txBody>
      </p:sp>
      <p:sp>
        <p:nvSpPr>
          <p:cNvPr id="124" name="TextBox 123"/>
          <p:cNvSpPr txBox="1"/>
          <p:nvPr/>
        </p:nvSpPr>
        <p:spPr>
          <a:xfrm>
            <a:off x="7353468" y="1885013"/>
            <a:ext cx="457200" cy="169277"/>
          </a:xfrm>
          <a:prstGeom prst="rect">
            <a:avLst/>
          </a:prstGeom>
          <a:noFill/>
        </p:spPr>
        <p:txBody>
          <a:bodyPr wrap="square" rtlCol="0">
            <a:spAutoFit/>
          </a:bodyPr>
          <a:lstStyle/>
          <a:p>
            <a:pPr algn="ctr"/>
            <a:r>
              <a:rPr lang="en-US" sz="500" dirty="0" smtClean="0">
                <a:ea typeface="Courier" charset="0"/>
                <a:cs typeface="Courier" charset="0"/>
              </a:rPr>
              <a:t>conv2</a:t>
            </a:r>
            <a:endParaRPr lang="en-US" sz="500" dirty="0">
              <a:ea typeface="Courier" charset="0"/>
              <a:cs typeface="Courier" charset="0"/>
            </a:endParaRPr>
          </a:p>
        </p:txBody>
      </p:sp>
      <p:sp>
        <p:nvSpPr>
          <p:cNvPr id="127" name="TextBox 126"/>
          <p:cNvSpPr txBox="1"/>
          <p:nvPr/>
        </p:nvSpPr>
        <p:spPr>
          <a:xfrm>
            <a:off x="7353468" y="2202235"/>
            <a:ext cx="457200" cy="169277"/>
          </a:xfrm>
          <a:prstGeom prst="rect">
            <a:avLst/>
          </a:prstGeom>
          <a:noFill/>
        </p:spPr>
        <p:txBody>
          <a:bodyPr wrap="square" rtlCol="0">
            <a:spAutoFit/>
          </a:bodyPr>
          <a:lstStyle/>
          <a:p>
            <a:pPr algn="ctr"/>
            <a:r>
              <a:rPr lang="en-US" sz="500" dirty="0" smtClean="0">
                <a:ea typeface="Courier" charset="0"/>
                <a:cs typeface="Courier" charset="0"/>
              </a:rPr>
              <a:t>conv3</a:t>
            </a:r>
            <a:endParaRPr lang="en-US" sz="500" dirty="0">
              <a:ea typeface="Courier" charset="0"/>
              <a:cs typeface="Courier" charset="0"/>
            </a:endParaRPr>
          </a:p>
        </p:txBody>
      </p:sp>
      <p:sp>
        <p:nvSpPr>
          <p:cNvPr id="130" name="TextBox 129"/>
          <p:cNvSpPr txBox="1"/>
          <p:nvPr/>
        </p:nvSpPr>
        <p:spPr>
          <a:xfrm>
            <a:off x="7353468" y="2519457"/>
            <a:ext cx="457200" cy="169277"/>
          </a:xfrm>
          <a:prstGeom prst="rect">
            <a:avLst/>
          </a:prstGeom>
          <a:noFill/>
        </p:spPr>
        <p:txBody>
          <a:bodyPr wrap="square" rtlCol="0">
            <a:spAutoFit/>
          </a:bodyPr>
          <a:lstStyle/>
          <a:p>
            <a:pPr algn="ctr"/>
            <a:r>
              <a:rPr lang="en-US" sz="500" dirty="0" smtClean="0">
                <a:ea typeface="Courier" charset="0"/>
                <a:cs typeface="Courier" charset="0"/>
              </a:rPr>
              <a:t>conv4</a:t>
            </a:r>
            <a:endParaRPr lang="en-US" sz="500" dirty="0">
              <a:ea typeface="Courier" charset="0"/>
              <a:cs typeface="Courier" charset="0"/>
            </a:endParaRPr>
          </a:p>
        </p:txBody>
      </p:sp>
      <p:sp>
        <p:nvSpPr>
          <p:cNvPr id="131" name="TextBox 130"/>
          <p:cNvSpPr txBox="1"/>
          <p:nvPr/>
        </p:nvSpPr>
        <p:spPr>
          <a:xfrm>
            <a:off x="7353468" y="2840991"/>
            <a:ext cx="457200" cy="169277"/>
          </a:xfrm>
          <a:prstGeom prst="rect">
            <a:avLst/>
          </a:prstGeom>
          <a:noFill/>
        </p:spPr>
        <p:txBody>
          <a:bodyPr wrap="square" rtlCol="0">
            <a:spAutoFit/>
          </a:bodyPr>
          <a:lstStyle/>
          <a:p>
            <a:pPr algn="ctr"/>
            <a:r>
              <a:rPr lang="en-US" sz="500" dirty="0" smtClean="0">
                <a:ea typeface="Courier" charset="0"/>
                <a:cs typeface="Courier" charset="0"/>
              </a:rPr>
              <a:t>conv5</a:t>
            </a:r>
            <a:endParaRPr lang="en-US" sz="500" dirty="0">
              <a:ea typeface="Courier" charset="0"/>
              <a:cs typeface="Courier" charset="0"/>
            </a:endParaRPr>
          </a:p>
        </p:txBody>
      </p:sp>
      <p:pic>
        <p:nvPicPr>
          <p:cNvPr id="36" name="Picture 35"/>
          <p:cNvPicPr>
            <a:picLocks noChangeAspect="1"/>
          </p:cNvPicPr>
          <p:nvPr/>
        </p:nvPicPr>
        <p:blipFill>
          <a:blip r:embed="rId12"/>
          <a:stretch>
            <a:fillRect/>
          </a:stretch>
        </p:blipFill>
        <p:spPr>
          <a:xfrm>
            <a:off x="6329178" y="1280985"/>
            <a:ext cx="802475" cy="166887"/>
          </a:xfrm>
          <a:prstGeom prst="rect">
            <a:avLst/>
          </a:prstGeom>
        </p:spPr>
      </p:pic>
      <p:pic>
        <p:nvPicPr>
          <p:cNvPr id="138" name="Picture 137"/>
          <p:cNvPicPr>
            <a:picLocks noChangeAspect="1"/>
          </p:cNvPicPr>
          <p:nvPr/>
        </p:nvPicPr>
        <p:blipFill>
          <a:blip r:embed="rId12"/>
          <a:stretch>
            <a:fillRect/>
          </a:stretch>
        </p:blipFill>
        <p:spPr>
          <a:xfrm>
            <a:off x="9357219" y="1301391"/>
            <a:ext cx="649286" cy="135029"/>
          </a:xfrm>
          <a:prstGeom prst="rect">
            <a:avLst/>
          </a:prstGeom>
        </p:spPr>
      </p:pic>
      <p:sp>
        <p:nvSpPr>
          <p:cNvPr id="93" name="TextBox 92"/>
          <p:cNvSpPr txBox="1"/>
          <p:nvPr/>
        </p:nvSpPr>
        <p:spPr>
          <a:xfrm>
            <a:off x="7402555" y="4772498"/>
            <a:ext cx="3238215" cy="246221"/>
          </a:xfrm>
          <a:prstGeom prst="rect">
            <a:avLst/>
          </a:prstGeom>
          <a:noFill/>
        </p:spPr>
        <p:txBody>
          <a:bodyPr wrap="square" rtlCol="0">
            <a:spAutoFit/>
          </a:bodyPr>
          <a:lstStyle/>
          <a:p>
            <a:r>
              <a:rPr lang="en-US" sz="1000" dirty="0"/>
              <a:t>3</a:t>
            </a:r>
            <a:r>
              <a:rPr lang="en-US" sz="1000" dirty="0" smtClean="0"/>
              <a:t>. Across Supervisions and Training Sets (</a:t>
            </a:r>
            <a:r>
              <a:rPr lang="en-US" sz="1000" dirty="0" err="1" smtClean="0"/>
              <a:t>Alexnet</a:t>
            </a:r>
            <a:r>
              <a:rPr lang="en-US" sz="1000" dirty="0" smtClean="0"/>
              <a:t> conv5)</a:t>
            </a:r>
          </a:p>
        </p:txBody>
      </p:sp>
      <p:pic>
        <p:nvPicPr>
          <p:cNvPr id="24" name="Pictur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67285" y="5041684"/>
            <a:ext cx="3092325" cy="1897807"/>
          </a:xfrm>
          <a:prstGeom prst="rect">
            <a:avLst/>
          </a:prstGeom>
        </p:spPr>
      </p:pic>
      <p:pic>
        <p:nvPicPr>
          <p:cNvPr id="33" name="Picture 32"/>
          <p:cNvPicPr>
            <a:picLocks noChangeAspect="1"/>
          </p:cNvPicPr>
          <p:nvPr/>
        </p:nvPicPr>
        <p:blipFill>
          <a:blip r:embed="rId14"/>
          <a:stretch>
            <a:fillRect/>
          </a:stretch>
        </p:blipFill>
        <p:spPr>
          <a:xfrm>
            <a:off x="7373283" y="5439722"/>
            <a:ext cx="365387" cy="50342"/>
          </a:xfrm>
          <a:prstGeom prst="rect">
            <a:avLst/>
          </a:prstGeom>
        </p:spPr>
      </p:pic>
      <p:pic>
        <p:nvPicPr>
          <p:cNvPr id="137" name="Picture 136"/>
          <p:cNvPicPr>
            <a:picLocks noChangeAspect="1"/>
          </p:cNvPicPr>
          <p:nvPr/>
        </p:nvPicPr>
        <p:blipFill>
          <a:blip r:embed="rId15"/>
          <a:stretch>
            <a:fillRect/>
          </a:stretch>
        </p:blipFill>
        <p:spPr>
          <a:xfrm>
            <a:off x="7347133" y="5093062"/>
            <a:ext cx="408863" cy="102843"/>
          </a:xfrm>
          <a:prstGeom prst="rect">
            <a:avLst/>
          </a:prstGeom>
        </p:spPr>
      </p:pic>
      <p:sp>
        <p:nvSpPr>
          <p:cNvPr id="37" name="TextBox 36"/>
          <p:cNvSpPr txBox="1"/>
          <p:nvPr/>
        </p:nvSpPr>
        <p:spPr>
          <a:xfrm>
            <a:off x="7377791" y="5657110"/>
            <a:ext cx="436008" cy="246221"/>
          </a:xfrm>
          <a:prstGeom prst="rect">
            <a:avLst/>
          </a:prstGeom>
          <a:noFill/>
        </p:spPr>
        <p:txBody>
          <a:bodyPr wrap="square" rtlCol="0">
            <a:spAutoFit/>
          </a:bodyPr>
          <a:lstStyle/>
          <a:p>
            <a:pPr algn="ctr"/>
            <a:r>
              <a:rPr lang="en-US" sz="500" smtClean="0"/>
              <a:t>Video Tracking</a:t>
            </a:r>
            <a:endParaRPr lang="en-US" sz="500" dirty="0"/>
          </a:p>
        </p:txBody>
      </p:sp>
      <p:sp>
        <p:nvSpPr>
          <p:cNvPr id="139" name="TextBox 138"/>
          <p:cNvSpPr txBox="1"/>
          <p:nvPr/>
        </p:nvSpPr>
        <p:spPr>
          <a:xfrm>
            <a:off x="7377791" y="5977000"/>
            <a:ext cx="436008" cy="246221"/>
          </a:xfrm>
          <a:prstGeom prst="rect">
            <a:avLst/>
          </a:prstGeom>
          <a:noFill/>
        </p:spPr>
        <p:txBody>
          <a:bodyPr wrap="square" rtlCol="0">
            <a:spAutoFit/>
          </a:bodyPr>
          <a:lstStyle/>
          <a:p>
            <a:pPr algn="ctr"/>
            <a:r>
              <a:rPr lang="en-US" sz="500" dirty="0" smtClean="0"/>
              <a:t>Ambient Sound</a:t>
            </a:r>
            <a:endParaRPr lang="en-US" sz="500" dirty="0"/>
          </a:p>
        </p:txBody>
      </p:sp>
      <p:sp>
        <p:nvSpPr>
          <p:cNvPr id="140" name="TextBox 139"/>
          <p:cNvSpPr txBox="1"/>
          <p:nvPr/>
        </p:nvSpPr>
        <p:spPr>
          <a:xfrm>
            <a:off x="9863287" y="5634525"/>
            <a:ext cx="1026456" cy="323165"/>
          </a:xfrm>
          <a:prstGeom prst="rect">
            <a:avLst/>
          </a:prstGeom>
          <a:noFill/>
        </p:spPr>
        <p:txBody>
          <a:bodyPr wrap="square" rtlCol="0">
            <a:spAutoFit/>
          </a:bodyPr>
          <a:lstStyle/>
          <a:p>
            <a:r>
              <a:rPr lang="en-US" sz="500" dirty="0" smtClean="0"/>
              <a:t>X Wang</a:t>
            </a:r>
            <a:r>
              <a:rPr lang="en-US" sz="500" dirty="0"/>
              <a:t>, </a:t>
            </a:r>
            <a:r>
              <a:rPr lang="en-US" sz="500" dirty="0" smtClean="0"/>
              <a:t>A Gupta, CVPR 2015, Unsupervised </a:t>
            </a:r>
            <a:r>
              <a:rPr lang="en-US" sz="500" dirty="0"/>
              <a:t>Learning of Visual Representations using </a:t>
            </a:r>
            <a:r>
              <a:rPr lang="en-US" sz="500" dirty="0" smtClean="0"/>
              <a:t>videos</a:t>
            </a:r>
            <a:endParaRPr lang="en-US" sz="500" dirty="0"/>
          </a:p>
        </p:txBody>
      </p:sp>
      <p:sp>
        <p:nvSpPr>
          <p:cNvPr id="141" name="TextBox 140"/>
          <p:cNvSpPr txBox="1"/>
          <p:nvPr/>
        </p:nvSpPr>
        <p:spPr>
          <a:xfrm>
            <a:off x="9861672" y="5950736"/>
            <a:ext cx="1026456" cy="323165"/>
          </a:xfrm>
          <a:prstGeom prst="rect">
            <a:avLst/>
          </a:prstGeom>
          <a:noFill/>
        </p:spPr>
        <p:txBody>
          <a:bodyPr wrap="square" rtlCol="0">
            <a:spAutoFit/>
          </a:bodyPr>
          <a:lstStyle/>
          <a:p>
            <a:r>
              <a:rPr lang="en-US" sz="500" dirty="0" smtClean="0"/>
              <a:t>A Owens, et al, ECCV 2016,</a:t>
            </a:r>
            <a:br>
              <a:rPr lang="en-US" sz="500" dirty="0" smtClean="0"/>
            </a:br>
            <a:r>
              <a:rPr lang="en-US" sz="500" dirty="0" smtClean="0"/>
              <a:t>Ambient sound provides supervision </a:t>
            </a:r>
            <a:r>
              <a:rPr lang="en-US" sz="500" dirty="0"/>
              <a:t>for </a:t>
            </a:r>
            <a:r>
              <a:rPr lang="en-US" sz="500" dirty="0" smtClean="0"/>
              <a:t>visual learning</a:t>
            </a:r>
            <a:endParaRPr lang="en-US" sz="500" dirty="0"/>
          </a:p>
        </p:txBody>
      </p:sp>
      <p:sp>
        <p:nvSpPr>
          <p:cNvPr id="142" name="TextBox 141"/>
          <p:cNvSpPr txBox="1"/>
          <p:nvPr/>
        </p:nvSpPr>
        <p:spPr>
          <a:xfrm>
            <a:off x="7377791" y="6299749"/>
            <a:ext cx="436008" cy="246221"/>
          </a:xfrm>
          <a:prstGeom prst="rect">
            <a:avLst/>
          </a:prstGeom>
          <a:noFill/>
        </p:spPr>
        <p:txBody>
          <a:bodyPr wrap="square" rtlCol="0">
            <a:spAutoFit/>
          </a:bodyPr>
          <a:lstStyle/>
          <a:p>
            <a:pPr algn="ctr"/>
            <a:r>
              <a:rPr lang="en-US" sz="500" smtClean="0"/>
              <a:t>Puzzle Solving</a:t>
            </a:r>
            <a:endParaRPr lang="en-US" sz="500" dirty="0"/>
          </a:p>
        </p:txBody>
      </p:sp>
      <p:sp>
        <p:nvSpPr>
          <p:cNvPr id="143" name="TextBox 142"/>
          <p:cNvSpPr txBox="1"/>
          <p:nvPr/>
        </p:nvSpPr>
        <p:spPr>
          <a:xfrm>
            <a:off x="9859537" y="6266947"/>
            <a:ext cx="1263649" cy="323165"/>
          </a:xfrm>
          <a:prstGeom prst="rect">
            <a:avLst/>
          </a:prstGeom>
          <a:noFill/>
        </p:spPr>
        <p:txBody>
          <a:bodyPr wrap="square" rtlCol="0">
            <a:spAutoFit/>
          </a:bodyPr>
          <a:lstStyle/>
          <a:p>
            <a:r>
              <a:rPr lang="en-US" sz="500" dirty="0" smtClean="0"/>
              <a:t>M </a:t>
            </a:r>
            <a:r>
              <a:rPr lang="en-US" sz="500" dirty="0" err="1" smtClean="0"/>
              <a:t>Noroozi</a:t>
            </a:r>
            <a:r>
              <a:rPr lang="en-US" sz="500" dirty="0" smtClean="0"/>
              <a:t>, P </a:t>
            </a:r>
            <a:r>
              <a:rPr lang="en-US" sz="500" dirty="0" err="1" smtClean="0"/>
              <a:t>Favaro</a:t>
            </a:r>
            <a:r>
              <a:rPr lang="en-US" sz="500" dirty="0" smtClean="0"/>
              <a:t>, ECCV 2016 </a:t>
            </a:r>
            <a:r>
              <a:rPr lang="en-US" sz="500" dirty="0"/>
              <a:t>Unsupervised learning of visual </a:t>
            </a:r>
            <a:r>
              <a:rPr lang="en-US" sz="500" dirty="0" smtClean="0"/>
              <a:t>rep-</a:t>
            </a:r>
            <a:r>
              <a:rPr lang="en-US" sz="500" dirty="0" err="1" smtClean="0"/>
              <a:t>resentations</a:t>
            </a:r>
            <a:r>
              <a:rPr lang="en-US" sz="500" dirty="0" smtClean="0"/>
              <a:t> </a:t>
            </a:r>
            <a:r>
              <a:rPr lang="en-US" sz="500" dirty="0"/>
              <a:t>by solving jigsaw </a:t>
            </a:r>
            <a:r>
              <a:rPr lang="en-US" sz="500" dirty="0" smtClean="0"/>
              <a:t>puzzles</a:t>
            </a:r>
            <a:endParaRPr lang="en-US" sz="500" dirty="0"/>
          </a:p>
        </p:txBody>
      </p:sp>
      <p:sp>
        <p:nvSpPr>
          <p:cNvPr id="144" name="TextBox 143"/>
          <p:cNvSpPr txBox="1"/>
          <p:nvPr/>
        </p:nvSpPr>
        <p:spPr>
          <a:xfrm>
            <a:off x="9859538" y="6583159"/>
            <a:ext cx="1130242" cy="323165"/>
          </a:xfrm>
          <a:prstGeom prst="rect">
            <a:avLst/>
          </a:prstGeom>
          <a:noFill/>
        </p:spPr>
        <p:txBody>
          <a:bodyPr wrap="square" rtlCol="0">
            <a:spAutoFit/>
          </a:bodyPr>
          <a:lstStyle/>
          <a:p>
            <a:r>
              <a:rPr lang="en-US" sz="500" dirty="0" smtClean="0"/>
              <a:t>D </a:t>
            </a:r>
            <a:r>
              <a:rPr lang="en-US" sz="500" dirty="0" err="1" smtClean="0"/>
              <a:t>Jayaraman</a:t>
            </a:r>
            <a:r>
              <a:rPr lang="en-US" sz="500" dirty="0" smtClean="0"/>
              <a:t>, K </a:t>
            </a:r>
            <a:r>
              <a:rPr lang="en-US" sz="500" dirty="0" err="1" smtClean="0"/>
              <a:t>Grauman</a:t>
            </a:r>
            <a:r>
              <a:rPr lang="en-US" sz="500" dirty="0" smtClean="0"/>
              <a:t>, ICCV 2016 Learning </a:t>
            </a:r>
            <a:r>
              <a:rPr lang="en-US" sz="500" dirty="0"/>
              <a:t>image </a:t>
            </a:r>
            <a:r>
              <a:rPr lang="en-US" sz="500" dirty="0" smtClean="0"/>
              <a:t>representations</a:t>
            </a:r>
            <a:br>
              <a:rPr lang="en-US" sz="500" dirty="0" smtClean="0"/>
            </a:br>
            <a:r>
              <a:rPr lang="en-US" sz="500" dirty="0" smtClean="0"/>
              <a:t>tied </a:t>
            </a:r>
            <a:r>
              <a:rPr lang="en-US" sz="500" dirty="0"/>
              <a:t>to </a:t>
            </a:r>
            <a:r>
              <a:rPr lang="en-US" sz="500" dirty="0" smtClean="0"/>
              <a:t>ego-motion</a:t>
            </a:r>
            <a:endParaRPr lang="en-US" sz="500" dirty="0"/>
          </a:p>
        </p:txBody>
      </p:sp>
      <p:sp>
        <p:nvSpPr>
          <p:cNvPr id="145" name="TextBox 144"/>
          <p:cNvSpPr txBox="1"/>
          <p:nvPr/>
        </p:nvSpPr>
        <p:spPr>
          <a:xfrm>
            <a:off x="7377791" y="6619639"/>
            <a:ext cx="436008" cy="246221"/>
          </a:xfrm>
          <a:prstGeom prst="rect">
            <a:avLst/>
          </a:prstGeom>
          <a:noFill/>
        </p:spPr>
        <p:txBody>
          <a:bodyPr wrap="square" rtlCol="0">
            <a:spAutoFit/>
          </a:bodyPr>
          <a:lstStyle/>
          <a:p>
            <a:pPr algn="ctr"/>
            <a:r>
              <a:rPr lang="en-US" sz="500" dirty="0" smtClean="0"/>
              <a:t>Ego Motion</a:t>
            </a:r>
            <a:endParaRPr lang="en-US" sz="500" dirty="0"/>
          </a:p>
        </p:txBody>
      </p:sp>
      <p:sp>
        <p:nvSpPr>
          <p:cNvPr id="39" name="TextBox 38"/>
          <p:cNvSpPr txBox="1"/>
          <p:nvPr/>
        </p:nvSpPr>
        <p:spPr>
          <a:xfrm>
            <a:off x="9528760" y="1487028"/>
            <a:ext cx="1456733" cy="338554"/>
          </a:xfrm>
          <a:prstGeom prst="rect">
            <a:avLst/>
          </a:prstGeom>
          <a:noFill/>
        </p:spPr>
        <p:txBody>
          <a:bodyPr wrap="square" rtlCol="0">
            <a:spAutoFit/>
          </a:bodyPr>
          <a:lstStyle/>
          <a:p>
            <a:r>
              <a:rPr lang="en-US" sz="800" i="1" dirty="0" smtClean="0"/>
              <a:t>As expected, more high-level concepts at higher layers</a:t>
            </a:r>
            <a:endParaRPr lang="en-US" sz="800" i="1" dirty="0"/>
          </a:p>
        </p:txBody>
      </p:sp>
      <p:pic>
        <p:nvPicPr>
          <p:cNvPr id="40" name="Picture 3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760935" y="3429533"/>
            <a:ext cx="3083598" cy="1214183"/>
          </a:xfrm>
          <a:prstGeom prst="rect">
            <a:avLst/>
          </a:prstGeom>
        </p:spPr>
      </p:pic>
      <p:sp>
        <p:nvSpPr>
          <p:cNvPr id="146" name="TextBox 145"/>
          <p:cNvSpPr txBox="1"/>
          <p:nvPr/>
        </p:nvSpPr>
        <p:spPr>
          <a:xfrm>
            <a:off x="7364064" y="3451388"/>
            <a:ext cx="436008" cy="169277"/>
          </a:xfrm>
          <a:prstGeom prst="rect">
            <a:avLst/>
          </a:prstGeom>
          <a:noFill/>
        </p:spPr>
        <p:txBody>
          <a:bodyPr wrap="square" rtlCol="0">
            <a:spAutoFit/>
          </a:bodyPr>
          <a:lstStyle/>
          <a:p>
            <a:pPr algn="ctr"/>
            <a:r>
              <a:rPr lang="en-US" sz="500" smtClean="0"/>
              <a:t>Alexnet</a:t>
            </a:r>
            <a:endParaRPr lang="en-US" sz="500" dirty="0"/>
          </a:p>
        </p:txBody>
      </p:sp>
      <p:sp>
        <p:nvSpPr>
          <p:cNvPr id="147" name="TextBox 146"/>
          <p:cNvSpPr txBox="1"/>
          <p:nvPr/>
        </p:nvSpPr>
        <p:spPr>
          <a:xfrm>
            <a:off x="7344298" y="3766099"/>
            <a:ext cx="475541" cy="169277"/>
          </a:xfrm>
          <a:prstGeom prst="rect">
            <a:avLst/>
          </a:prstGeom>
          <a:noFill/>
        </p:spPr>
        <p:txBody>
          <a:bodyPr wrap="square" rtlCol="0">
            <a:spAutoFit/>
          </a:bodyPr>
          <a:lstStyle/>
          <a:p>
            <a:pPr algn="ctr"/>
            <a:r>
              <a:rPr lang="en-US" sz="500" smtClean="0"/>
              <a:t>GoogLeNet</a:t>
            </a:r>
            <a:endParaRPr lang="en-US" sz="500" dirty="0"/>
          </a:p>
        </p:txBody>
      </p:sp>
      <p:sp>
        <p:nvSpPr>
          <p:cNvPr id="148" name="TextBox 147"/>
          <p:cNvSpPr txBox="1"/>
          <p:nvPr/>
        </p:nvSpPr>
        <p:spPr>
          <a:xfrm>
            <a:off x="7344298" y="4080810"/>
            <a:ext cx="475541" cy="169277"/>
          </a:xfrm>
          <a:prstGeom prst="rect">
            <a:avLst/>
          </a:prstGeom>
          <a:noFill/>
        </p:spPr>
        <p:txBody>
          <a:bodyPr wrap="square" rtlCol="0">
            <a:spAutoFit/>
          </a:bodyPr>
          <a:lstStyle/>
          <a:p>
            <a:pPr algn="ctr"/>
            <a:r>
              <a:rPr lang="en-US" sz="500" dirty="0" smtClean="0"/>
              <a:t>VGG-16</a:t>
            </a:r>
            <a:endParaRPr lang="en-US" sz="500" dirty="0"/>
          </a:p>
        </p:txBody>
      </p:sp>
      <p:sp>
        <p:nvSpPr>
          <p:cNvPr id="149" name="TextBox 148"/>
          <p:cNvSpPr txBox="1"/>
          <p:nvPr/>
        </p:nvSpPr>
        <p:spPr>
          <a:xfrm>
            <a:off x="7334656" y="4395522"/>
            <a:ext cx="494824" cy="169277"/>
          </a:xfrm>
          <a:prstGeom prst="rect">
            <a:avLst/>
          </a:prstGeom>
          <a:noFill/>
        </p:spPr>
        <p:txBody>
          <a:bodyPr wrap="square" rtlCol="0">
            <a:spAutoFit/>
          </a:bodyPr>
          <a:lstStyle/>
          <a:p>
            <a:pPr algn="ctr"/>
            <a:r>
              <a:rPr lang="en-US" sz="500" dirty="0" smtClean="0"/>
              <a:t>ResNet-152</a:t>
            </a:r>
            <a:endParaRPr lang="en-US" sz="500" dirty="0"/>
          </a:p>
        </p:txBody>
      </p:sp>
      <p:cxnSp>
        <p:nvCxnSpPr>
          <p:cNvPr id="44" name="Straight Arrow Connector 43"/>
          <p:cNvCxnSpPr/>
          <p:nvPr/>
        </p:nvCxnSpPr>
        <p:spPr>
          <a:xfrm>
            <a:off x="8962030" y="3046377"/>
            <a:ext cx="0" cy="384445"/>
          </a:xfrm>
          <a:prstGeom prst="straightConnector1">
            <a:avLst/>
          </a:prstGeom>
          <a:ln w="9525">
            <a:solidFill>
              <a:srgbClr val="C00000">
                <a:alpha val="25000"/>
              </a:srgbClr>
            </a:solidFill>
            <a:tailEnd type="stealth" w="sm" len="med"/>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flipH="1">
            <a:off x="9453349" y="3046377"/>
            <a:ext cx="1389573" cy="384445"/>
          </a:xfrm>
          <a:prstGeom prst="straightConnector1">
            <a:avLst/>
          </a:prstGeom>
          <a:ln w="9525">
            <a:solidFill>
              <a:srgbClr val="C00000">
                <a:alpha val="25000"/>
              </a:srgbClr>
            </a:solidFill>
            <a:tailEnd type="stealth" w="sm" len="med"/>
          </a:ln>
        </p:spPr>
        <p:style>
          <a:lnRef idx="1">
            <a:schemeClr val="accent1"/>
          </a:lnRef>
          <a:fillRef idx="0">
            <a:schemeClr val="accent1"/>
          </a:fillRef>
          <a:effectRef idx="0">
            <a:schemeClr val="accent1"/>
          </a:effectRef>
          <a:fontRef idx="minor">
            <a:schemeClr val="tx1"/>
          </a:fontRef>
        </p:style>
      </p:cxnSp>
      <p:pic>
        <p:nvPicPr>
          <p:cNvPr id="151" name="Picture 150"/>
          <p:cNvPicPr>
            <a:picLocks noChangeAspect="1"/>
          </p:cNvPicPr>
          <p:nvPr/>
        </p:nvPicPr>
        <p:blipFill>
          <a:blip r:embed="rId12"/>
          <a:stretch>
            <a:fillRect/>
          </a:stretch>
        </p:blipFill>
        <p:spPr>
          <a:xfrm>
            <a:off x="9304904" y="3238431"/>
            <a:ext cx="649286" cy="135029"/>
          </a:xfrm>
          <a:prstGeom prst="rect">
            <a:avLst/>
          </a:prstGeom>
        </p:spPr>
      </p:pic>
      <p:sp>
        <p:nvSpPr>
          <p:cNvPr id="152" name="TextBox 151"/>
          <p:cNvSpPr txBox="1"/>
          <p:nvPr/>
        </p:nvSpPr>
        <p:spPr>
          <a:xfrm>
            <a:off x="9646647" y="3364543"/>
            <a:ext cx="1367055" cy="338554"/>
          </a:xfrm>
          <a:prstGeom prst="rect">
            <a:avLst/>
          </a:prstGeom>
          <a:noFill/>
        </p:spPr>
        <p:txBody>
          <a:bodyPr wrap="square" rtlCol="0">
            <a:spAutoFit/>
          </a:bodyPr>
          <a:lstStyle/>
          <a:p>
            <a:r>
              <a:rPr lang="en-US" sz="800" i="1" dirty="0" smtClean="0"/>
              <a:t>Deeper networks represent more high-level concepts</a:t>
            </a:r>
            <a:endParaRPr lang="en-US" sz="800" i="1" dirty="0"/>
          </a:p>
        </p:txBody>
      </p:sp>
      <p:cxnSp>
        <p:nvCxnSpPr>
          <p:cNvPr id="153" name="Curved Connector 152"/>
          <p:cNvCxnSpPr/>
          <p:nvPr/>
        </p:nvCxnSpPr>
        <p:spPr>
          <a:xfrm flipV="1">
            <a:off x="10296064" y="5325148"/>
            <a:ext cx="212064" cy="244038"/>
          </a:xfrm>
          <a:prstGeom prst="curvedConnector2">
            <a:avLst/>
          </a:prstGeom>
          <a:ln w="12700">
            <a:solidFill>
              <a:srgbClr val="C00000"/>
            </a:solidFill>
            <a:headEnd type="none" w="sm" len="med"/>
            <a:tailEnd type="stealth" w="sm" len="med"/>
          </a:ln>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a:off x="10322348" y="5360490"/>
            <a:ext cx="637799" cy="246221"/>
          </a:xfrm>
          <a:prstGeom prst="rect">
            <a:avLst/>
          </a:prstGeom>
          <a:noFill/>
        </p:spPr>
        <p:txBody>
          <a:bodyPr wrap="square" rtlCol="0">
            <a:spAutoFit/>
          </a:bodyPr>
          <a:lstStyle/>
          <a:p>
            <a:pPr algn="r"/>
            <a:r>
              <a:rPr lang="en-US" sz="500" dirty="0" smtClean="0"/>
              <a:t>Places shows more concepts</a:t>
            </a:r>
          </a:p>
        </p:txBody>
      </p:sp>
      <p:sp>
        <p:nvSpPr>
          <p:cNvPr id="155" name="TextBox 154"/>
          <p:cNvSpPr txBox="1"/>
          <p:nvPr/>
        </p:nvSpPr>
        <p:spPr>
          <a:xfrm>
            <a:off x="11060177" y="4036109"/>
            <a:ext cx="3238215" cy="246221"/>
          </a:xfrm>
          <a:prstGeom prst="rect">
            <a:avLst/>
          </a:prstGeom>
          <a:noFill/>
        </p:spPr>
        <p:txBody>
          <a:bodyPr wrap="square" rtlCol="0">
            <a:spAutoFit/>
          </a:bodyPr>
          <a:lstStyle/>
          <a:p>
            <a:r>
              <a:rPr lang="en-US" sz="1000" dirty="0"/>
              <a:t>2</a:t>
            </a:r>
            <a:r>
              <a:rPr lang="en-US" sz="1000" smtClean="0"/>
              <a:t>. </a:t>
            </a:r>
            <a:r>
              <a:rPr lang="en-US" sz="1000" dirty="0" smtClean="0"/>
              <a:t>When Fine-Tuning</a:t>
            </a:r>
          </a:p>
        </p:txBody>
      </p:sp>
      <p:pic>
        <p:nvPicPr>
          <p:cNvPr id="77" name="Picture 7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406412" y="2964848"/>
            <a:ext cx="3042850" cy="931003"/>
          </a:xfrm>
          <a:prstGeom prst="rect">
            <a:avLst/>
          </a:prstGeom>
        </p:spPr>
      </p:pic>
      <p:pic>
        <p:nvPicPr>
          <p:cNvPr id="80" name="Picture 7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426179" y="4516633"/>
            <a:ext cx="3025637" cy="925214"/>
          </a:xfrm>
          <a:prstGeom prst="rect">
            <a:avLst/>
          </a:prstGeom>
        </p:spPr>
      </p:pic>
      <p:pic>
        <p:nvPicPr>
          <p:cNvPr id="81" name="Picture 8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420139" y="5433994"/>
            <a:ext cx="3025948" cy="925309"/>
          </a:xfrm>
          <a:prstGeom prst="rect">
            <a:avLst/>
          </a:prstGeom>
        </p:spPr>
      </p:pic>
      <p:sp>
        <p:nvSpPr>
          <p:cNvPr id="159" name="TextBox 158"/>
          <p:cNvSpPr txBox="1"/>
          <p:nvPr/>
        </p:nvSpPr>
        <p:spPr>
          <a:xfrm>
            <a:off x="11241404" y="1454263"/>
            <a:ext cx="3053632" cy="215444"/>
          </a:xfrm>
          <a:prstGeom prst="rect">
            <a:avLst/>
          </a:prstGeom>
          <a:noFill/>
        </p:spPr>
        <p:txBody>
          <a:bodyPr wrap="square" rtlCol="0">
            <a:spAutoFit/>
          </a:bodyPr>
          <a:lstStyle/>
          <a:p>
            <a:r>
              <a:rPr lang="en-US" sz="800" dirty="0" smtClean="0"/>
              <a:t>Early training finds concepts; late training improves them.</a:t>
            </a:r>
            <a:endParaRPr lang="en-US" sz="800" dirty="0"/>
          </a:p>
        </p:txBody>
      </p:sp>
      <p:sp>
        <p:nvSpPr>
          <p:cNvPr id="160" name="TextBox 159"/>
          <p:cNvSpPr txBox="1"/>
          <p:nvPr/>
        </p:nvSpPr>
        <p:spPr>
          <a:xfrm>
            <a:off x="11241404" y="4260660"/>
            <a:ext cx="3053632" cy="215444"/>
          </a:xfrm>
          <a:prstGeom prst="rect">
            <a:avLst/>
          </a:prstGeom>
          <a:noFill/>
        </p:spPr>
        <p:txBody>
          <a:bodyPr wrap="square" rtlCol="0">
            <a:spAutoFit/>
          </a:bodyPr>
          <a:lstStyle/>
          <a:p>
            <a:r>
              <a:rPr lang="en-US" sz="800" dirty="0" smtClean="0"/>
              <a:t>Representations switch units to new concepts during fine-tuning.</a:t>
            </a:r>
            <a:endParaRPr lang="en-US" sz="800" dirty="0"/>
          </a:p>
        </p:txBody>
      </p:sp>
      <p:pic>
        <p:nvPicPr>
          <p:cNvPr id="161" name="Picture 160"/>
          <p:cNvPicPr>
            <a:picLocks noChangeAspect="1"/>
          </p:cNvPicPr>
          <p:nvPr/>
        </p:nvPicPr>
        <p:blipFill>
          <a:blip r:embed="rId15"/>
          <a:stretch>
            <a:fillRect/>
          </a:stretch>
        </p:blipFill>
        <p:spPr>
          <a:xfrm>
            <a:off x="12374380" y="5199722"/>
            <a:ext cx="320402" cy="80592"/>
          </a:xfrm>
          <a:prstGeom prst="rect">
            <a:avLst/>
          </a:prstGeom>
        </p:spPr>
      </p:pic>
      <p:pic>
        <p:nvPicPr>
          <p:cNvPr id="162" name="Picture 161"/>
          <p:cNvPicPr>
            <a:picLocks noChangeAspect="1"/>
          </p:cNvPicPr>
          <p:nvPr/>
        </p:nvPicPr>
        <p:blipFill>
          <a:blip r:embed="rId14"/>
          <a:stretch>
            <a:fillRect/>
          </a:stretch>
        </p:blipFill>
        <p:spPr>
          <a:xfrm>
            <a:off x="13342549" y="5216035"/>
            <a:ext cx="285750" cy="39370"/>
          </a:xfrm>
          <a:prstGeom prst="rect">
            <a:avLst/>
          </a:prstGeom>
        </p:spPr>
      </p:pic>
      <p:pic>
        <p:nvPicPr>
          <p:cNvPr id="163" name="Picture 162"/>
          <p:cNvPicPr>
            <a:picLocks noChangeAspect="1"/>
          </p:cNvPicPr>
          <p:nvPr/>
        </p:nvPicPr>
        <p:blipFill>
          <a:blip r:embed="rId15"/>
          <a:stretch>
            <a:fillRect/>
          </a:stretch>
        </p:blipFill>
        <p:spPr>
          <a:xfrm>
            <a:off x="13319303" y="6123133"/>
            <a:ext cx="320402" cy="80592"/>
          </a:xfrm>
          <a:prstGeom prst="rect">
            <a:avLst/>
          </a:prstGeom>
        </p:spPr>
      </p:pic>
      <p:pic>
        <p:nvPicPr>
          <p:cNvPr id="164" name="Picture 163"/>
          <p:cNvPicPr>
            <a:picLocks noChangeAspect="1"/>
          </p:cNvPicPr>
          <p:nvPr/>
        </p:nvPicPr>
        <p:blipFill>
          <a:blip r:embed="rId14"/>
          <a:stretch>
            <a:fillRect/>
          </a:stretch>
        </p:blipFill>
        <p:spPr>
          <a:xfrm>
            <a:off x="12395345" y="6139446"/>
            <a:ext cx="285750" cy="39370"/>
          </a:xfrm>
          <a:prstGeom prst="rect">
            <a:avLst/>
          </a:prstGeom>
        </p:spPr>
      </p:pic>
      <p:sp>
        <p:nvSpPr>
          <p:cNvPr id="114" name="TextBox 113"/>
          <p:cNvSpPr txBox="1"/>
          <p:nvPr/>
        </p:nvSpPr>
        <p:spPr>
          <a:xfrm>
            <a:off x="9904686" y="4597067"/>
            <a:ext cx="1043220" cy="169277"/>
          </a:xfrm>
          <a:prstGeom prst="rect">
            <a:avLst/>
          </a:prstGeom>
          <a:noFill/>
        </p:spPr>
        <p:txBody>
          <a:bodyPr wrap="square" rtlCol="0">
            <a:spAutoFit/>
          </a:bodyPr>
          <a:lstStyle/>
          <a:p>
            <a:r>
              <a:rPr lang="en-US" sz="500" dirty="0"/>
              <a:t>t</a:t>
            </a:r>
            <a:r>
              <a:rPr lang="en-US" sz="500" smtClean="0"/>
              <a:t>op </a:t>
            </a:r>
            <a:r>
              <a:rPr lang="en-US" sz="500" dirty="0" smtClean="0"/>
              <a:t>conv layer in </a:t>
            </a:r>
            <a:r>
              <a:rPr lang="en-US" sz="500" smtClean="0"/>
              <a:t>each net shown</a:t>
            </a:r>
            <a:endParaRPr lang="en-US" sz="500" dirty="0" smtClean="0"/>
          </a:p>
        </p:txBody>
      </p:sp>
      <p:sp>
        <p:nvSpPr>
          <p:cNvPr id="134" name="TextBox 133"/>
          <p:cNvSpPr txBox="1"/>
          <p:nvPr/>
        </p:nvSpPr>
        <p:spPr>
          <a:xfrm>
            <a:off x="3647183" y="6983576"/>
            <a:ext cx="3700331" cy="230832"/>
          </a:xfrm>
          <a:prstGeom prst="rect">
            <a:avLst/>
          </a:prstGeom>
          <a:noFill/>
        </p:spPr>
        <p:txBody>
          <a:bodyPr wrap="square" rtlCol="0">
            <a:spAutoFit/>
          </a:bodyPr>
          <a:lstStyle/>
          <a:p>
            <a:pPr algn="ctr"/>
            <a:r>
              <a:rPr lang="en-US" sz="900" i="1" dirty="0" smtClean="0">
                <a:solidFill>
                  <a:srgbClr val="7A1410"/>
                </a:solidFill>
              </a:rPr>
              <a:t>Individual units in a learned basis match meaningful concepts</a:t>
            </a:r>
          </a:p>
        </p:txBody>
      </p:sp>
      <p:sp>
        <p:nvSpPr>
          <p:cNvPr id="135" name="TextBox 134"/>
          <p:cNvSpPr txBox="1"/>
          <p:nvPr/>
        </p:nvSpPr>
        <p:spPr>
          <a:xfrm>
            <a:off x="-28520" y="6983576"/>
            <a:ext cx="3674179" cy="230832"/>
          </a:xfrm>
          <a:prstGeom prst="rect">
            <a:avLst/>
          </a:prstGeom>
          <a:noFill/>
        </p:spPr>
        <p:txBody>
          <a:bodyPr wrap="square" rtlCol="0">
            <a:spAutoFit/>
          </a:bodyPr>
          <a:lstStyle/>
          <a:p>
            <a:pPr algn="ctr"/>
            <a:r>
              <a:rPr lang="en-US" sz="900" i="1" dirty="0" err="1" smtClean="0">
                <a:solidFill>
                  <a:srgbClr val="7A1410"/>
                </a:solidFill>
              </a:rPr>
              <a:t>IoU</a:t>
            </a:r>
            <a:r>
              <a:rPr lang="en-US" sz="900" i="1" dirty="0" smtClean="0">
                <a:solidFill>
                  <a:srgbClr val="7A1410"/>
                </a:solidFill>
              </a:rPr>
              <a:t> of the best-matched concepts quantify interpretability</a:t>
            </a:r>
            <a:endParaRPr lang="en-US" sz="900" i="1" dirty="0">
              <a:solidFill>
                <a:srgbClr val="7A1410"/>
              </a:solidFill>
            </a:endParaRPr>
          </a:p>
        </p:txBody>
      </p:sp>
      <p:sp>
        <p:nvSpPr>
          <p:cNvPr id="136" name="TextBox 135"/>
          <p:cNvSpPr txBox="1"/>
          <p:nvPr/>
        </p:nvSpPr>
        <p:spPr>
          <a:xfrm>
            <a:off x="7334045" y="6983576"/>
            <a:ext cx="3613257" cy="230832"/>
          </a:xfrm>
          <a:prstGeom prst="rect">
            <a:avLst/>
          </a:prstGeom>
          <a:noFill/>
        </p:spPr>
        <p:txBody>
          <a:bodyPr wrap="square" rtlCol="0">
            <a:spAutoFit/>
          </a:bodyPr>
          <a:lstStyle/>
          <a:p>
            <a:pPr algn="ctr"/>
            <a:r>
              <a:rPr lang="en-US" sz="900" i="1" dirty="0" smtClean="0">
                <a:solidFill>
                  <a:srgbClr val="7A1410"/>
                </a:solidFill>
              </a:rPr>
              <a:t>Representations can be compared by interpretability</a:t>
            </a:r>
            <a:endParaRPr lang="en-US" sz="900" i="1" dirty="0">
              <a:solidFill>
                <a:srgbClr val="7A1410"/>
              </a:solidFill>
            </a:endParaRPr>
          </a:p>
        </p:txBody>
      </p:sp>
      <p:sp>
        <p:nvSpPr>
          <p:cNvPr id="156" name="TextBox 155"/>
          <p:cNvSpPr txBox="1"/>
          <p:nvPr/>
        </p:nvSpPr>
        <p:spPr>
          <a:xfrm>
            <a:off x="79175" y="1965258"/>
            <a:ext cx="2305131" cy="784830"/>
          </a:xfrm>
          <a:prstGeom prst="rect">
            <a:avLst/>
          </a:prstGeom>
          <a:noFill/>
        </p:spPr>
        <p:txBody>
          <a:bodyPr wrap="square" rtlCol="0">
            <a:spAutoFit/>
          </a:bodyPr>
          <a:lstStyle/>
          <a:p>
            <a:pPr>
              <a:spcAft>
                <a:spcPts val="600"/>
              </a:spcAft>
            </a:pPr>
            <a:r>
              <a:rPr lang="en-US" sz="1000" dirty="0" smtClean="0"/>
              <a:t>1. A method to go from visualization</a:t>
            </a:r>
            <a:br>
              <a:rPr lang="en-US" sz="1000" dirty="0" smtClean="0"/>
            </a:br>
            <a:r>
              <a:rPr lang="en-US" sz="1000" dirty="0" smtClean="0"/>
              <a:t>    to quantified interpretations.</a:t>
            </a:r>
          </a:p>
          <a:p>
            <a:r>
              <a:rPr lang="en-US" sz="1000" dirty="0" smtClean="0"/>
              <a:t>2. Comparisons of interpretability of</a:t>
            </a:r>
            <a:br>
              <a:rPr lang="en-US" sz="1000" dirty="0" smtClean="0"/>
            </a:br>
            <a:r>
              <a:rPr lang="en-US" sz="1000" dirty="0" smtClean="0"/>
              <a:t>    a range of different representations.</a:t>
            </a:r>
          </a:p>
        </p:txBody>
      </p:sp>
      <p:pic>
        <p:nvPicPr>
          <p:cNvPr id="14" name="Picture 1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13770" y="6024675"/>
            <a:ext cx="2078855" cy="861348"/>
          </a:xfrm>
          <a:prstGeom prst="rect">
            <a:avLst/>
          </a:prstGeom>
        </p:spPr>
      </p:pic>
      <p:sp>
        <p:nvSpPr>
          <p:cNvPr id="157" name="TextBox 156"/>
          <p:cNvSpPr txBox="1"/>
          <p:nvPr/>
        </p:nvSpPr>
        <p:spPr>
          <a:xfrm>
            <a:off x="6156244" y="6218777"/>
            <a:ext cx="1112436" cy="461665"/>
          </a:xfrm>
          <a:prstGeom prst="rect">
            <a:avLst/>
          </a:prstGeom>
          <a:noFill/>
        </p:spPr>
        <p:txBody>
          <a:bodyPr wrap="square" rtlCol="0">
            <a:spAutoFit/>
          </a:bodyPr>
          <a:lstStyle/>
          <a:p>
            <a:r>
              <a:rPr lang="en-US" sz="800" dirty="0" smtClean="0"/>
              <a:t>Learned units match Interpretations better than a typical basis.</a:t>
            </a:r>
          </a:p>
        </p:txBody>
      </p:sp>
      <p:grpSp>
        <p:nvGrpSpPr>
          <p:cNvPr id="27" name="Group 26"/>
          <p:cNvGrpSpPr/>
          <p:nvPr/>
        </p:nvGrpSpPr>
        <p:grpSpPr>
          <a:xfrm>
            <a:off x="11241404" y="1721405"/>
            <a:ext cx="3201863" cy="1100690"/>
            <a:chOff x="11241404" y="1709830"/>
            <a:chExt cx="3201863" cy="1100690"/>
          </a:xfrm>
        </p:grpSpPr>
        <p:grpSp>
          <p:nvGrpSpPr>
            <p:cNvPr id="21" name="Group 20"/>
            <p:cNvGrpSpPr/>
            <p:nvPr/>
          </p:nvGrpSpPr>
          <p:grpSpPr>
            <a:xfrm>
              <a:off x="11241404" y="1725555"/>
              <a:ext cx="3201863" cy="1084965"/>
              <a:chOff x="11241404" y="1725555"/>
              <a:chExt cx="3201863" cy="1084965"/>
            </a:xfrm>
          </p:grpSpPr>
          <p:pic>
            <p:nvPicPr>
              <p:cNvPr id="19" name="Picture 1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241404" y="1726425"/>
                <a:ext cx="3201863" cy="1084095"/>
              </a:xfrm>
              <a:prstGeom prst="rect">
                <a:avLst/>
              </a:prstGeom>
            </p:spPr>
          </p:pic>
          <p:sp>
            <p:nvSpPr>
              <p:cNvPr id="20" name="Rectangle 19"/>
              <p:cNvSpPr/>
              <p:nvPr/>
            </p:nvSpPr>
            <p:spPr>
              <a:xfrm>
                <a:off x="12109450" y="1725555"/>
                <a:ext cx="330730" cy="70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6" name="Picture 165"/>
            <p:cNvPicPr>
              <a:picLocks noChangeAspect="1"/>
            </p:cNvPicPr>
            <p:nvPr/>
          </p:nvPicPr>
          <p:blipFill rotWithShape="1">
            <a:blip r:embed="rId15"/>
            <a:srcRect b="20341"/>
            <a:stretch/>
          </p:blipFill>
          <p:spPr>
            <a:xfrm>
              <a:off x="12103914" y="1709830"/>
              <a:ext cx="412405" cy="82633"/>
            </a:xfrm>
            <a:prstGeom prst="rect">
              <a:avLst/>
            </a:prstGeom>
          </p:spPr>
        </p:pic>
      </p:grpSp>
      <p:sp>
        <p:nvSpPr>
          <p:cNvPr id="101" name="TextBox 100"/>
          <p:cNvSpPr txBox="1"/>
          <p:nvPr/>
        </p:nvSpPr>
        <p:spPr>
          <a:xfrm>
            <a:off x="7402555" y="3167832"/>
            <a:ext cx="3238215" cy="246221"/>
          </a:xfrm>
          <a:prstGeom prst="rect">
            <a:avLst/>
          </a:prstGeom>
          <a:noFill/>
        </p:spPr>
        <p:txBody>
          <a:bodyPr wrap="square" rtlCol="0">
            <a:spAutoFit/>
          </a:bodyPr>
          <a:lstStyle/>
          <a:p>
            <a:r>
              <a:rPr lang="en-US" sz="1000" dirty="0" smtClean="0"/>
              <a:t>2. Across Architectures (trained on                        )</a:t>
            </a:r>
          </a:p>
        </p:txBody>
      </p:sp>
      <p:pic>
        <p:nvPicPr>
          <p:cNvPr id="18" name="Picture 1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741622" y="2301177"/>
            <a:ext cx="3358295" cy="1206659"/>
          </a:xfrm>
          <a:prstGeom prst="rect">
            <a:avLst/>
          </a:prstGeom>
        </p:spPr>
      </p:pic>
      <p:pic>
        <p:nvPicPr>
          <p:cNvPr id="16" name="Picture 1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767442" y="1479269"/>
            <a:ext cx="1215181" cy="859354"/>
          </a:xfrm>
          <a:prstGeom prst="rect">
            <a:avLst/>
          </a:prstGeom>
        </p:spPr>
      </p:pic>
      <p:sp>
        <p:nvSpPr>
          <p:cNvPr id="120" name="TextBox 119"/>
          <p:cNvSpPr txBox="1"/>
          <p:nvPr/>
        </p:nvSpPr>
        <p:spPr>
          <a:xfrm>
            <a:off x="6163024" y="3421448"/>
            <a:ext cx="1005713" cy="169277"/>
          </a:xfrm>
          <a:prstGeom prst="rect">
            <a:avLst/>
          </a:prstGeom>
          <a:noFill/>
        </p:spPr>
        <p:txBody>
          <a:bodyPr wrap="square" rtlCol="0">
            <a:spAutoFit/>
          </a:bodyPr>
          <a:lstStyle/>
          <a:p>
            <a:r>
              <a:rPr lang="en-US" sz="500" dirty="0" smtClean="0">
                <a:latin typeface="Arial" charset="0"/>
                <a:ea typeface="Arial" charset="0"/>
                <a:cs typeface="Arial" charset="0"/>
              </a:rPr>
              <a:t>72 concepts with </a:t>
            </a:r>
            <a:r>
              <a:rPr lang="en-US" sz="500" dirty="0" err="1" smtClean="0">
                <a:latin typeface="Arial" charset="0"/>
                <a:ea typeface="Arial" charset="0"/>
                <a:cs typeface="Arial" charset="0"/>
              </a:rPr>
              <a:t>IoU</a:t>
            </a:r>
            <a:r>
              <a:rPr lang="en-US" sz="500" dirty="0" smtClean="0">
                <a:latin typeface="Arial" charset="0"/>
                <a:ea typeface="Arial" charset="0"/>
                <a:cs typeface="Arial" charset="0"/>
              </a:rPr>
              <a:t> &gt; 0.04</a:t>
            </a:r>
          </a:p>
        </p:txBody>
      </p:sp>
      <p:cxnSp>
        <p:nvCxnSpPr>
          <p:cNvPr id="42" name="Curved Connector 41"/>
          <p:cNvCxnSpPr>
            <a:stCxn id="116" idx="3"/>
          </p:cNvCxnSpPr>
          <p:nvPr/>
        </p:nvCxnSpPr>
        <p:spPr>
          <a:xfrm flipV="1">
            <a:off x="6532645" y="5369917"/>
            <a:ext cx="212064" cy="244038"/>
          </a:xfrm>
          <a:prstGeom prst="curvedConnector2">
            <a:avLst/>
          </a:prstGeom>
          <a:ln w="12700">
            <a:solidFill>
              <a:srgbClr val="C00000"/>
            </a:solidFill>
            <a:tailEnd type="stealth" w="sm" len="med"/>
          </a:ln>
        </p:spPr>
        <p:style>
          <a:lnRef idx="1">
            <a:schemeClr val="accent1"/>
          </a:lnRef>
          <a:fillRef idx="0">
            <a:schemeClr val="accent1"/>
          </a:fillRef>
          <a:effectRef idx="0">
            <a:schemeClr val="accent1"/>
          </a:effectRef>
          <a:fontRef idx="minor">
            <a:schemeClr val="tx1"/>
          </a:fontRef>
        </p:style>
      </p:cxnSp>
      <p:sp>
        <p:nvSpPr>
          <p:cNvPr id="158" name="TextBox 157"/>
          <p:cNvSpPr txBox="1"/>
          <p:nvPr/>
        </p:nvSpPr>
        <p:spPr>
          <a:xfrm>
            <a:off x="12275836" y="2875830"/>
            <a:ext cx="1424289" cy="169277"/>
          </a:xfrm>
          <a:prstGeom prst="rect">
            <a:avLst/>
          </a:prstGeom>
          <a:noFill/>
        </p:spPr>
        <p:txBody>
          <a:bodyPr wrap="square" rtlCol="0">
            <a:spAutoFit/>
          </a:bodyPr>
          <a:lstStyle/>
          <a:p>
            <a:r>
              <a:rPr lang="en-US" sz="500" dirty="0" smtClean="0">
                <a:latin typeface="Arial" charset="0"/>
                <a:ea typeface="Arial" charset="0"/>
                <a:cs typeface="Arial" charset="0"/>
              </a:rPr>
              <a:t>Interpretability of a single unit </a:t>
            </a:r>
            <a:r>
              <a:rPr lang="en-US" sz="500" smtClean="0">
                <a:latin typeface="Arial" charset="0"/>
                <a:ea typeface="Arial" charset="0"/>
                <a:cs typeface="Arial" charset="0"/>
              </a:rPr>
              <a:t>during training</a:t>
            </a:r>
            <a:endParaRPr lang="en-US" sz="500" dirty="0" smtClean="0">
              <a:latin typeface="Arial" charset="0"/>
              <a:ea typeface="Arial" charset="0"/>
              <a:cs typeface="Arial" charset="0"/>
            </a:endParaRPr>
          </a:p>
        </p:txBody>
      </p:sp>
      <p:sp>
        <p:nvSpPr>
          <p:cNvPr id="167" name="TextBox 166"/>
          <p:cNvSpPr txBox="1"/>
          <p:nvPr/>
        </p:nvSpPr>
        <p:spPr>
          <a:xfrm>
            <a:off x="13078815" y="1682662"/>
            <a:ext cx="1424289" cy="169277"/>
          </a:xfrm>
          <a:prstGeom prst="rect">
            <a:avLst/>
          </a:prstGeom>
          <a:noFill/>
        </p:spPr>
        <p:txBody>
          <a:bodyPr wrap="square" rtlCol="0">
            <a:spAutoFit/>
          </a:bodyPr>
          <a:lstStyle/>
          <a:p>
            <a:pPr algn="ctr"/>
            <a:r>
              <a:rPr lang="en-US" sz="500" dirty="0" smtClean="0">
                <a:latin typeface="Arial" charset="0"/>
                <a:ea typeface="Arial" charset="0"/>
                <a:cs typeface="Arial" charset="0"/>
              </a:rPr>
              <a:t>Network performance during training</a:t>
            </a:r>
          </a:p>
        </p:txBody>
      </p:sp>
      <p:sp>
        <p:nvSpPr>
          <p:cNvPr id="169" name="TextBox 168"/>
          <p:cNvSpPr txBox="1"/>
          <p:nvPr/>
        </p:nvSpPr>
        <p:spPr>
          <a:xfrm>
            <a:off x="6156244" y="4133159"/>
            <a:ext cx="1140068" cy="461665"/>
          </a:xfrm>
          <a:prstGeom prst="rect">
            <a:avLst/>
          </a:prstGeom>
          <a:noFill/>
        </p:spPr>
        <p:txBody>
          <a:bodyPr wrap="square" rtlCol="0">
            <a:spAutoFit/>
          </a:bodyPr>
          <a:lstStyle/>
          <a:p>
            <a:r>
              <a:rPr lang="en-US" sz="800" dirty="0" smtClean="0"/>
              <a:t>Top ranked concept and score are assigned to each unit.</a:t>
            </a:r>
          </a:p>
        </p:txBody>
      </p:sp>
      <p:pic>
        <p:nvPicPr>
          <p:cNvPr id="15" name="Picture 1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02701" y="5001390"/>
            <a:ext cx="3060630" cy="716775"/>
          </a:xfrm>
          <a:prstGeom prst="rect">
            <a:avLst/>
          </a:prstGeom>
        </p:spPr>
      </p:pic>
      <p:pic>
        <p:nvPicPr>
          <p:cNvPr id="17" name="Picture 1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502166" y="3993971"/>
            <a:ext cx="1596035" cy="854780"/>
          </a:xfrm>
          <a:prstGeom prst="rect">
            <a:avLst/>
          </a:prstGeom>
        </p:spPr>
      </p:pic>
    </p:spTree>
    <p:extLst>
      <p:ext uri="{BB962C8B-B14F-4D97-AF65-F5344CB8AC3E}">
        <p14:creationId xmlns:p14="http://schemas.microsoft.com/office/powerpoint/2010/main" val="1051468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8363</TotalTime>
  <Words>514</Words>
  <Application>Microsoft Macintosh PowerPoint</Application>
  <PresentationFormat>Custom</PresentationFormat>
  <Paragraphs>96</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Calibri</vt:lpstr>
      <vt:lpstr>Calibri Light</vt:lpstr>
      <vt:lpstr>Courier</vt:lpstr>
      <vt:lpstr>Arial</vt:lpstr>
      <vt:lpstr>Office Theme</vt:lpstr>
      <vt:lpstr>PowerPoint Presentation</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BoleiZhou</dc:creator>
  <cp:lastModifiedBy>David Bau</cp:lastModifiedBy>
  <cp:revision>245</cp:revision>
  <cp:lastPrinted>2017-07-19T05:52:33Z</cp:lastPrinted>
  <dcterms:created xsi:type="dcterms:W3CDTF">2016-06-16T04:05:27Z</dcterms:created>
  <dcterms:modified xsi:type="dcterms:W3CDTF">2017-07-19T19:40:26Z</dcterms:modified>
</cp:coreProperties>
</file>